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82" r:id="rId3"/>
    <p:sldId id="281" r:id="rId4"/>
    <p:sldId id="280" r:id="rId5"/>
    <p:sldId id="310" r:id="rId6"/>
    <p:sldId id="309" r:id="rId7"/>
    <p:sldId id="308" r:id="rId8"/>
    <p:sldId id="313" r:id="rId9"/>
    <p:sldId id="312" r:id="rId10"/>
    <p:sldId id="307" r:id="rId11"/>
    <p:sldId id="305" r:id="rId12"/>
    <p:sldId id="296" r:id="rId13"/>
    <p:sldId id="279" r:id="rId14"/>
    <p:sldId id="314" r:id="rId15"/>
    <p:sldId id="278" r:id="rId16"/>
    <p:sldId id="277" r:id="rId17"/>
    <p:sldId id="276" r:id="rId18"/>
    <p:sldId id="295" r:id="rId19"/>
    <p:sldId id="303" r:id="rId20"/>
    <p:sldId id="294" r:id="rId21"/>
    <p:sldId id="293" r:id="rId22"/>
    <p:sldId id="292" r:id="rId23"/>
    <p:sldId id="315" r:id="rId24"/>
    <p:sldId id="316" r:id="rId25"/>
    <p:sldId id="291" r:id="rId26"/>
    <p:sldId id="290" r:id="rId27"/>
    <p:sldId id="289" r:id="rId28"/>
    <p:sldId id="288" r:id="rId29"/>
    <p:sldId id="287" r:id="rId30"/>
    <p:sldId id="285" r:id="rId31"/>
    <p:sldId id="301" r:id="rId32"/>
    <p:sldId id="300" r:id="rId33"/>
    <p:sldId id="298" r:id="rId34"/>
    <p:sldId id="318" r:id="rId35"/>
    <p:sldId id="304" r:id="rId36"/>
    <p:sldId id="297" r:id="rId37"/>
    <p:sldId id="257" r:id="rId38"/>
    <p:sldId id="270" r:id="rId39"/>
    <p:sldId id="271" r:id="rId40"/>
    <p:sldId id="263" r:id="rId41"/>
    <p:sldId id="265" r:id="rId42"/>
    <p:sldId id="262" r:id="rId43"/>
    <p:sldId id="274" r:id="rId44"/>
    <p:sldId id="267" r:id="rId45"/>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12" autoAdjust="0"/>
    <p:restoredTop sz="94489" autoAdjust="0"/>
  </p:normalViewPr>
  <p:slideViewPr>
    <p:cSldViewPr>
      <p:cViewPr>
        <p:scale>
          <a:sx n="66" d="100"/>
          <a:sy n="66" d="100"/>
        </p:scale>
        <p:origin x="-2261" y="-461"/>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F2F525D-05FA-468C-B756-54B44677674B}" type="datetimeFigureOut">
              <a:rPr kumimoji="1" lang="ja-JP" altLang="en-US" smtClean="0"/>
              <a:pPr/>
              <a:t>2016/4/1</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7A3E911-AF1F-4725-B3DF-6154298FC268}"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7A3E911-AF1F-4725-B3DF-6154298FC268}" type="slidenum">
              <a:rPr kumimoji="1" lang="ja-JP" altLang="en-US" smtClean="0"/>
              <a:pPr/>
              <a:t>2</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80756A4-3425-49EB-B695-192241924DE8}" type="datetimeFigureOut">
              <a:rPr kumimoji="1" lang="ja-JP" altLang="en-US" smtClean="0"/>
              <a:pPr/>
              <a:t>2016/4/1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1BFACC0-281A-4B8E-8AC6-943BB381A766}"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756A4-3425-49EB-B695-192241924DE8}" type="datetimeFigureOut">
              <a:rPr kumimoji="1" lang="ja-JP" altLang="en-US" smtClean="0"/>
              <a:pPr/>
              <a:t>2016/4/1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FACC0-281A-4B8E-8AC6-943BB381A766}"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ja.wikipedia.org/wiki/%E3%83%95%E3%82%A1%E3%82%A4%E3%83%AB:Ehou-direction.png" TargetMode="Externa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s://ja.wikipedia.org/wiki/%E3%83%95%E3%82%A1%E3%82%A4%E3%83%AB:God_of_Toshitoku.p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tmedia-1\Desktop\写真集\八ヶ岳.jpg"/>
          <p:cNvPicPr>
            <a:picLocks noChangeAspect="1" noChangeArrowheads="1"/>
          </p:cNvPicPr>
          <p:nvPr/>
        </p:nvPicPr>
        <p:blipFill>
          <a:blip r:embed="rId2" cstate="print"/>
          <a:srcRect/>
          <a:stretch>
            <a:fillRect/>
          </a:stretch>
        </p:blipFill>
        <p:spPr bwMode="auto">
          <a:xfrm>
            <a:off x="-47699" y="0"/>
            <a:ext cx="9335066" cy="7000900"/>
          </a:xfrm>
          <a:prstGeom prst="rect">
            <a:avLst/>
          </a:prstGeom>
          <a:noFill/>
        </p:spPr>
      </p:pic>
      <p:sp>
        <p:nvSpPr>
          <p:cNvPr id="4" name="Rectangle 2"/>
          <p:cNvSpPr txBox="1">
            <a:spLocks noChangeArrowheads="1"/>
          </p:cNvSpPr>
          <p:nvPr/>
        </p:nvSpPr>
        <p:spPr>
          <a:xfrm>
            <a:off x="1285852" y="1049338"/>
            <a:ext cx="6357982" cy="1236654"/>
          </a:xfrm>
          <a:prstGeom prst="rect">
            <a:avLst/>
          </a:prstGeom>
          <a:noFill/>
          <a:ln>
            <a:no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baseline="0" noProof="0" dirty="0" smtClean="0">
                <a:ln>
                  <a:noFill/>
                </a:ln>
                <a:solidFill>
                  <a:schemeClr val="tx1"/>
                </a:solidFill>
                <a:effectLst/>
                <a:uLnTx/>
                <a:uFillTx/>
                <a:latin typeface="+mj-lt"/>
                <a:ea typeface="+mj-ea"/>
                <a:cs typeface="+mj-cs"/>
              </a:rPr>
              <a:t>東藝術倶楽部江戸勉強会</a:t>
            </a:r>
            <a:br>
              <a:rPr kumimoji="1" lang="ja-JP" altLang="en-US" sz="4000" b="1" i="0" u="none" strike="noStrike" kern="1200" cap="none" spc="0" normalizeH="0" baseline="0" noProof="0" dirty="0" smtClean="0">
                <a:ln>
                  <a:noFill/>
                </a:ln>
                <a:solidFill>
                  <a:schemeClr val="tx1"/>
                </a:solidFill>
                <a:effectLst/>
                <a:uLnTx/>
                <a:uFillTx/>
                <a:latin typeface="+mj-lt"/>
                <a:ea typeface="+mj-ea"/>
                <a:cs typeface="+mj-cs"/>
              </a:rPr>
            </a:br>
            <a:r>
              <a:rPr kumimoji="1" lang="ja-JP" altLang="en-US" sz="3600" b="1" i="0" u="none" strike="noStrike" kern="1200" cap="none" spc="0" normalizeH="0" baseline="0" noProof="0" dirty="0" smtClean="0">
                <a:ln>
                  <a:noFill/>
                </a:ln>
                <a:solidFill>
                  <a:schemeClr val="tx1"/>
                </a:solidFill>
                <a:effectLst/>
                <a:uLnTx/>
                <a:uFillTx/>
                <a:latin typeface="+mj-lt"/>
                <a:ea typeface="+mj-ea"/>
                <a:cs typeface="+mj-cs"/>
              </a:rPr>
              <a:t>旧正月編</a:t>
            </a:r>
          </a:p>
        </p:txBody>
      </p:sp>
      <p:sp>
        <p:nvSpPr>
          <p:cNvPr id="5" name="Rectangle 3"/>
          <p:cNvSpPr txBox="1">
            <a:spLocks noChangeArrowheads="1"/>
          </p:cNvSpPr>
          <p:nvPr/>
        </p:nvSpPr>
        <p:spPr>
          <a:xfrm>
            <a:off x="1357290" y="5786454"/>
            <a:ext cx="5929354" cy="609592"/>
          </a:xfrm>
          <a:prstGeom prst="rect">
            <a:avLst/>
          </a:prstGeom>
          <a:noFill/>
          <a:ln>
            <a:noFill/>
          </a:ln>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1" lang="ja-JP" altLang="en-US" sz="3200" b="1" i="0" u="none" strike="noStrike" kern="1200" cap="none" spc="0" normalizeH="0" baseline="0" noProof="0" dirty="0" smtClean="0">
                <a:ln>
                  <a:noFill/>
                </a:ln>
                <a:solidFill>
                  <a:schemeClr val="tx1"/>
                </a:solidFill>
                <a:effectLst/>
                <a:uLnTx/>
                <a:uFillTx/>
                <a:latin typeface="+mn-lt"/>
                <a:ea typeface="+mn-ea"/>
                <a:cs typeface="+mn-cs"/>
              </a:rPr>
              <a:t>平成</a:t>
            </a:r>
            <a:r>
              <a:rPr kumimoji="1" lang="en-US" altLang="ja-JP" sz="3200" b="1" i="0" u="none" strike="noStrike" kern="1200" cap="none" spc="0" normalizeH="0" baseline="0" noProof="0" dirty="0" smtClean="0">
                <a:ln>
                  <a:noFill/>
                </a:ln>
                <a:solidFill>
                  <a:schemeClr val="tx1"/>
                </a:solidFill>
                <a:effectLst/>
                <a:uLnTx/>
                <a:uFillTx/>
                <a:latin typeface="+mn-lt"/>
                <a:ea typeface="+mn-ea"/>
                <a:cs typeface="+mn-cs"/>
              </a:rPr>
              <a:t>28</a:t>
            </a:r>
            <a:r>
              <a:rPr kumimoji="1" lang="ja-JP" altLang="en-US" sz="3200" b="1" i="0" u="none" strike="noStrike" kern="1200" cap="none" spc="0" normalizeH="0" baseline="0" noProof="0" dirty="0" smtClean="0">
                <a:ln>
                  <a:noFill/>
                </a:ln>
                <a:solidFill>
                  <a:schemeClr val="tx1"/>
                </a:solidFill>
                <a:effectLst/>
                <a:uLnTx/>
                <a:uFillTx/>
                <a:latin typeface="+mn-lt"/>
                <a:ea typeface="+mn-ea"/>
                <a:cs typeface="+mn-cs"/>
              </a:rPr>
              <a:t>年（</a:t>
            </a:r>
            <a:r>
              <a:rPr kumimoji="1" lang="en-US" altLang="ja-JP" sz="3200" b="1" i="0" u="none" strike="noStrike" kern="1200" cap="none" spc="0" normalizeH="0" baseline="0" noProof="0" dirty="0" smtClean="0">
                <a:ln>
                  <a:noFill/>
                </a:ln>
                <a:solidFill>
                  <a:schemeClr val="tx1"/>
                </a:solidFill>
                <a:effectLst/>
                <a:uLnTx/>
                <a:uFillTx/>
                <a:latin typeface="+mn-lt"/>
                <a:ea typeface="+mn-ea"/>
                <a:cs typeface="+mn-cs"/>
              </a:rPr>
              <a:t>2016</a:t>
            </a:r>
            <a:r>
              <a:rPr kumimoji="1" lang="ja-JP" altLang="en-US" sz="3200" b="1" i="0" u="none" strike="noStrike" kern="1200" cap="none" spc="0" normalizeH="0" baseline="0" noProof="0" dirty="0" smtClean="0">
                <a:ln>
                  <a:noFill/>
                </a:ln>
                <a:solidFill>
                  <a:schemeClr val="tx1"/>
                </a:solidFill>
                <a:effectLst/>
                <a:uLnTx/>
                <a:uFillTx/>
                <a:latin typeface="+mn-lt"/>
                <a:ea typeface="+mn-ea"/>
                <a:cs typeface="+mn-cs"/>
              </a:rPr>
              <a:t>年）</a:t>
            </a:r>
            <a:r>
              <a:rPr kumimoji="1" lang="en-US" altLang="ja-JP" sz="3200" b="1" i="0" u="none" strike="noStrike" kern="1200" cap="none" spc="0" normalizeH="0" baseline="0" noProof="0" dirty="0" smtClean="0">
                <a:ln>
                  <a:noFill/>
                </a:ln>
                <a:solidFill>
                  <a:schemeClr val="tx1"/>
                </a:solidFill>
                <a:effectLst/>
                <a:uLnTx/>
                <a:uFillTx/>
                <a:latin typeface="+mn-lt"/>
                <a:ea typeface="+mn-ea"/>
                <a:cs typeface="+mn-cs"/>
              </a:rPr>
              <a:t>2</a:t>
            </a:r>
            <a:r>
              <a:rPr kumimoji="1" lang="ja-JP" altLang="en-US" sz="3200" b="1" i="0" u="none" strike="noStrike" kern="1200" cap="none" spc="0" normalizeH="0" baseline="0" noProof="0" dirty="0" smtClean="0">
                <a:ln>
                  <a:noFill/>
                </a:ln>
                <a:solidFill>
                  <a:schemeClr val="tx1"/>
                </a:solidFill>
                <a:effectLst/>
                <a:uLnTx/>
                <a:uFillTx/>
                <a:latin typeface="+mn-lt"/>
                <a:ea typeface="+mn-ea"/>
                <a:cs typeface="+mn-cs"/>
              </a:rPr>
              <a:t>月</a:t>
            </a:r>
            <a:r>
              <a:rPr kumimoji="1" lang="en-US" altLang="ja-JP" sz="3200" b="1" i="0" u="none" strike="noStrike" kern="1200" cap="none" spc="0" normalizeH="0" baseline="0" noProof="0" dirty="0" smtClean="0">
                <a:ln>
                  <a:noFill/>
                </a:ln>
                <a:solidFill>
                  <a:schemeClr val="tx1"/>
                </a:solidFill>
                <a:effectLst/>
                <a:uLnTx/>
                <a:uFillTx/>
                <a:latin typeface="+mn-lt"/>
                <a:ea typeface="+mn-ea"/>
                <a:cs typeface="+mn-cs"/>
              </a:rPr>
              <a:t>7</a:t>
            </a:r>
            <a:r>
              <a:rPr kumimoji="1" lang="ja-JP" altLang="en-US" sz="3200" b="1" i="0" u="none" strike="noStrike" kern="1200" cap="none" spc="0" normalizeH="0" baseline="0" noProof="0" dirty="0" smtClean="0">
                <a:ln>
                  <a:noFill/>
                </a:ln>
                <a:solidFill>
                  <a:schemeClr val="tx1"/>
                </a:solidFill>
                <a:effectLst/>
                <a:uLnTx/>
                <a:uFillTx/>
                <a:latin typeface="+mn-lt"/>
                <a:ea typeface="+mn-ea"/>
                <a:cs typeface="+mn-cs"/>
              </a:rPr>
              <a:t>日～</a:t>
            </a:r>
            <a:r>
              <a:rPr kumimoji="1" lang="en-US" altLang="ja-JP" sz="3200" b="1" i="0" u="none" strike="noStrike" kern="1200" cap="none" spc="0" normalizeH="0" baseline="0" noProof="0" dirty="0" smtClean="0">
                <a:ln>
                  <a:noFill/>
                </a:ln>
                <a:solidFill>
                  <a:schemeClr val="tx1"/>
                </a:solidFill>
                <a:effectLst/>
                <a:uLnTx/>
                <a:uFillTx/>
                <a:latin typeface="+mn-lt"/>
                <a:ea typeface="+mn-ea"/>
                <a:cs typeface="+mn-cs"/>
              </a:rPr>
              <a:t>8</a:t>
            </a:r>
            <a:r>
              <a:rPr kumimoji="1" lang="ja-JP" altLang="en-US" sz="3200" b="1" i="0" u="none" strike="noStrike" kern="1200" cap="none" spc="0" normalizeH="0" baseline="0" noProof="0" dirty="0" smtClean="0">
                <a:ln>
                  <a:noFill/>
                </a:ln>
                <a:solidFill>
                  <a:schemeClr val="tx1"/>
                </a:solidFill>
                <a:effectLst/>
                <a:uLnTx/>
                <a:uFillTx/>
                <a:latin typeface="+mn-lt"/>
                <a:ea typeface="+mn-ea"/>
                <a:cs typeface="+mn-cs"/>
              </a:rPr>
              <a:t>日</a:t>
            </a:r>
          </a:p>
        </p:txBody>
      </p:sp>
      <p:sp>
        <p:nvSpPr>
          <p:cNvPr id="6" name="Rectangle 3"/>
          <p:cNvSpPr txBox="1">
            <a:spLocks noChangeArrowheads="1"/>
          </p:cNvSpPr>
          <p:nvPr/>
        </p:nvSpPr>
        <p:spPr>
          <a:xfrm>
            <a:off x="3000364" y="6357958"/>
            <a:ext cx="2714644" cy="571504"/>
          </a:xfrm>
          <a:prstGeom prst="rect">
            <a:avLst/>
          </a:prstGeom>
          <a:noFill/>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1" lang="ja-JP" altLang="en-US" sz="3200" b="1" i="0" u="none" strike="noStrike" kern="1200" cap="none" spc="0" normalizeH="0" baseline="0" noProof="0" dirty="0" smtClean="0">
                <a:ln>
                  <a:noFill/>
                </a:ln>
                <a:solidFill>
                  <a:schemeClr val="tx1"/>
                </a:solidFill>
                <a:effectLst/>
                <a:uLnTx/>
                <a:uFillTx/>
                <a:latin typeface="+mn-lt"/>
                <a:ea typeface="+mn-ea"/>
                <a:cs typeface="+mn-cs"/>
              </a:rPr>
              <a:t>東藝術倶楽部</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tmedia-1\Desktop\写真集1\縄文歌唱ショー4.jpg"/>
          <p:cNvPicPr>
            <a:picLocks noChangeAspect="1" noChangeArrowheads="1"/>
          </p:cNvPicPr>
          <p:nvPr/>
        </p:nvPicPr>
        <p:blipFill>
          <a:blip r:embed="rId2" cstate="print"/>
          <a:srcRect/>
          <a:stretch>
            <a:fillRect/>
          </a:stretch>
        </p:blipFill>
        <p:spPr bwMode="auto">
          <a:xfrm>
            <a:off x="642910" y="214290"/>
            <a:ext cx="7858180" cy="5893299"/>
          </a:xfrm>
          <a:prstGeom prst="rect">
            <a:avLst/>
          </a:prstGeom>
          <a:noFill/>
        </p:spPr>
      </p:pic>
      <p:sp>
        <p:nvSpPr>
          <p:cNvPr id="3" name="正方形/長方形 2"/>
          <p:cNvSpPr/>
          <p:nvPr/>
        </p:nvSpPr>
        <p:spPr>
          <a:xfrm>
            <a:off x="857224" y="6215082"/>
            <a:ext cx="7786742"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歌唱ショーの前には地元白州野菜の美味しいランチを頂きました！</a:t>
            </a:r>
            <a:endParaRPr kumimoji="1" lang="ja-JP" altLang="en-US" sz="2000" b="1"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tmedia-1\Desktop\写真集1\縄文歌唱ショー10.jpg"/>
          <p:cNvPicPr>
            <a:picLocks noChangeAspect="1" noChangeArrowheads="1"/>
          </p:cNvPicPr>
          <p:nvPr/>
        </p:nvPicPr>
        <p:blipFill>
          <a:blip r:embed="rId2" cstate="print"/>
          <a:srcRect/>
          <a:stretch>
            <a:fillRect/>
          </a:stretch>
        </p:blipFill>
        <p:spPr bwMode="auto">
          <a:xfrm>
            <a:off x="2428860" y="214290"/>
            <a:ext cx="4288250" cy="5717993"/>
          </a:xfrm>
          <a:prstGeom prst="rect">
            <a:avLst/>
          </a:prstGeom>
          <a:noFill/>
        </p:spPr>
      </p:pic>
      <p:sp>
        <p:nvSpPr>
          <p:cNvPr id="5" name="正方形/長方形 4"/>
          <p:cNvSpPr/>
          <p:nvPr/>
        </p:nvSpPr>
        <p:spPr>
          <a:xfrm>
            <a:off x="642910" y="6072206"/>
            <a:ext cx="7358114"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キリロラ☆顧問より池田顧問送別の唄が披露</a:t>
            </a:r>
            <a:r>
              <a:rPr kumimoji="1" lang="ja-JP" altLang="en-US" sz="2000" b="1" dirty="0" smtClean="0">
                <a:solidFill>
                  <a:schemeClr val="tx1"/>
                </a:solidFill>
              </a:rPr>
              <a:t>されました！</a:t>
            </a:r>
            <a:endParaRPr kumimoji="1" lang="ja-JP" altLang="en-US" sz="2000" b="1"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rtmedia-1\Desktop\写真集\池田顧問空手演武.jpg"/>
          <p:cNvPicPr>
            <a:picLocks noChangeAspect="1" noChangeArrowheads="1"/>
          </p:cNvPicPr>
          <p:nvPr/>
        </p:nvPicPr>
        <p:blipFill>
          <a:blip r:embed="rId2" cstate="print"/>
          <a:srcRect/>
          <a:stretch>
            <a:fillRect/>
          </a:stretch>
        </p:blipFill>
        <p:spPr bwMode="auto">
          <a:xfrm>
            <a:off x="857224" y="357166"/>
            <a:ext cx="7429944" cy="5572140"/>
          </a:xfrm>
          <a:prstGeom prst="rect">
            <a:avLst/>
          </a:prstGeom>
          <a:noFill/>
        </p:spPr>
      </p:pic>
      <p:sp>
        <p:nvSpPr>
          <p:cNvPr id="3" name="正方形/長方形 2"/>
          <p:cNvSpPr/>
          <p:nvPr/>
        </p:nvSpPr>
        <p:spPr>
          <a:xfrm>
            <a:off x="642910" y="6072206"/>
            <a:ext cx="7358114"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池田顧問よりお礼として空手道演武が披露されました！</a:t>
            </a:r>
            <a:endParaRPr kumimoji="1" lang="ja-JP" altLang="en-US" sz="2000" b="1"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tmedia-1\Desktop\写真集\ランチタイム.jpg"/>
          <p:cNvPicPr>
            <a:picLocks noChangeAspect="1" noChangeArrowheads="1"/>
          </p:cNvPicPr>
          <p:nvPr/>
        </p:nvPicPr>
        <p:blipFill>
          <a:blip r:embed="rId2" cstate="print"/>
          <a:srcRect/>
          <a:stretch>
            <a:fillRect/>
          </a:stretch>
        </p:blipFill>
        <p:spPr bwMode="auto">
          <a:xfrm>
            <a:off x="857224" y="357166"/>
            <a:ext cx="7503943" cy="5627635"/>
          </a:xfrm>
          <a:prstGeom prst="rect">
            <a:avLst/>
          </a:prstGeom>
          <a:noFill/>
        </p:spPr>
      </p:pic>
      <p:sp>
        <p:nvSpPr>
          <p:cNvPr id="3" name="正方形/長方形 2"/>
          <p:cNvSpPr/>
          <p:nvPr/>
        </p:nvSpPr>
        <p:spPr>
          <a:xfrm>
            <a:off x="2143108" y="6143644"/>
            <a:ext cx="5214974"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ランチショー会場のべるがサラダボールにて</a:t>
            </a:r>
            <a:endParaRPr kumimoji="1" lang="ja-JP" altLang="en-US" sz="2000" b="1"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71604" y="357166"/>
            <a:ext cx="6143668" cy="6072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ランチショーの後は</a:t>
            </a:r>
            <a:endParaRPr kumimoji="1" lang="en-US" altLang="ja-JP" sz="2400" b="1" dirty="0" smtClean="0">
              <a:solidFill>
                <a:schemeClr val="tx1"/>
              </a:solidFill>
            </a:endParaRPr>
          </a:p>
          <a:p>
            <a:pPr algn="ctr"/>
            <a:endParaRPr kumimoji="1" lang="en-US" altLang="ja-JP" sz="2400" b="1" dirty="0" smtClean="0">
              <a:solidFill>
                <a:schemeClr val="tx1"/>
              </a:solidFill>
            </a:endParaRPr>
          </a:p>
          <a:p>
            <a:r>
              <a:rPr kumimoji="1" lang="ja-JP" altLang="en-US" sz="3200" b="1" dirty="0" smtClean="0">
                <a:solidFill>
                  <a:schemeClr val="tx1"/>
                </a:solidFill>
              </a:rPr>
              <a:t>池田顧問より、三宮ご移転を前に参加者に対して約２時間に亘り、熱いメッセージを頂きました！</a:t>
            </a:r>
            <a:endParaRPr kumimoji="1" lang="en-US" altLang="ja-JP" sz="3200" b="1" dirty="0" smtClean="0">
              <a:solidFill>
                <a:schemeClr val="tx1"/>
              </a:solidFill>
            </a:endParaRPr>
          </a:p>
          <a:p>
            <a:pPr algn="ctr"/>
            <a:endParaRPr lang="en-US" altLang="ja-JP" sz="3200" b="1" dirty="0" smtClean="0">
              <a:solidFill>
                <a:schemeClr val="tx1"/>
              </a:solidFill>
            </a:endParaRPr>
          </a:p>
          <a:p>
            <a:r>
              <a:rPr kumimoji="1" lang="ja-JP" altLang="en-US" sz="3200" b="1" dirty="0" smtClean="0">
                <a:solidFill>
                  <a:schemeClr val="tx1"/>
                </a:solidFill>
              </a:rPr>
              <a:t>あまりの感動に写真を撮るのも忘れてしまいました。</a:t>
            </a:r>
            <a:endParaRPr kumimoji="1" lang="en-US" altLang="ja-JP" sz="3200" b="1" dirty="0" smtClean="0">
              <a:solidFill>
                <a:schemeClr val="tx1"/>
              </a:solidFill>
            </a:endParaRPr>
          </a:p>
          <a:p>
            <a:pPr algn="ctr"/>
            <a:endParaRPr lang="en-US" altLang="ja-JP" sz="3200" b="1" dirty="0" smtClean="0">
              <a:solidFill>
                <a:schemeClr val="tx1"/>
              </a:solidFill>
            </a:endParaRPr>
          </a:p>
          <a:p>
            <a:r>
              <a:rPr lang="ja-JP" altLang="en-US" sz="3200" b="1" dirty="0" smtClean="0">
                <a:solidFill>
                  <a:schemeClr val="tx1"/>
                </a:solidFill>
              </a:rPr>
              <a:t>三宮で</a:t>
            </a:r>
            <a:r>
              <a:rPr lang="ja-JP" altLang="en-US" sz="3200" b="1" dirty="0" smtClean="0">
                <a:solidFill>
                  <a:schemeClr val="tx1"/>
                </a:solidFill>
              </a:rPr>
              <a:t>の益々のご活躍をお祈り申し上げます。</a:t>
            </a:r>
            <a:endParaRPr lang="en-US" altLang="ja-JP" sz="3200" b="1" dirty="0" smtClean="0">
              <a:solidFill>
                <a:schemeClr val="tx1"/>
              </a:solidFill>
            </a:endParaRPr>
          </a:p>
          <a:p>
            <a:endParaRPr kumimoji="1" lang="en-US" altLang="ja-JP" sz="3200" b="1" dirty="0" smtClean="0">
              <a:solidFill>
                <a:schemeClr val="tx1"/>
              </a:solidFill>
            </a:endParaRPr>
          </a:p>
          <a:p>
            <a:r>
              <a:rPr lang="ja-JP" altLang="en-US" sz="3200" b="1" dirty="0" smtClean="0">
                <a:solidFill>
                  <a:schemeClr val="tx1"/>
                </a:solidFill>
              </a:rPr>
              <a:t>ありがとうございました！</a:t>
            </a:r>
            <a:endParaRPr kumimoji="1" lang="ja-JP" altLang="en-US" sz="3200" b="1"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tmedia-1\Desktop\写真集\精進懐石寿司メニュー.jpg"/>
          <p:cNvPicPr>
            <a:picLocks noChangeAspect="1" noChangeArrowheads="1"/>
          </p:cNvPicPr>
          <p:nvPr/>
        </p:nvPicPr>
        <p:blipFill>
          <a:blip r:embed="rId2" cstate="print"/>
          <a:srcRect/>
          <a:stretch>
            <a:fillRect/>
          </a:stretch>
        </p:blipFill>
        <p:spPr bwMode="auto">
          <a:xfrm>
            <a:off x="523427" y="285728"/>
            <a:ext cx="7906225" cy="5929330"/>
          </a:xfrm>
          <a:prstGeom prst="rect">
            <a:avLst/>
          </a:prstGeom>
          <a:noFill/>
        </p:spPr>
      </p:pic>
      <p:sp>
        <p:nvSpPr>
          <p:cNvPr id="3" name="正方形/長方形 2"/>
          <p:cNvSpPr/>
          <p:nvPr/>
        </p:nvSpPr>
        <p:spPr>
          <a:xfrm>
            <a:off x="1357290" y="6215082"/>
            <a:ext cx="6858048"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夜の懇親会における精進</a:t>
            </a:r>
            <a:r>
              <a:rPr kumimoji="1" lang="ja-JP" altLang="en-US" sz="2000" b="1" dirty="0" smtClean="0">
                <a:solidFill>
                  <a:schemeClr val="tx1"/>
                </a:solidFill>
              </a:rPr>
              <a:t>懐石寿司のメニューです！</a:t>
            </a:r>
            <a:endParaRPr kumimoji="1" lang="ja-JP" altLang="en-US" sz="2000" b="1"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tmedia-1\Desktop\写真集\精進懐石寿司1.jpg"/>
          <p:cNvPicPr>
            <a:picLocks noChangeAspect="1" noChangeArrowheads="1"/>
          </p:cNvPicPr>
          <p:nvPr/>
        </p:nvPicPr>
        <p:blipFill>
          <a:blip r:embed="rId2" cstate="print"/>
          <a:srcRect/>
          <a:stretch>
            <a:fillRect/>
          </a:stretch>
        </p:blipFill>
        <p:spPr bwMode="auto">
          <a:xfrm>
            <a:off x="785786" y="357166"/>
            <a:ext cx="7643866" cy="5732572"/>
          </a:xfrm>
          <a:prstGeom prst="rect">
            <a:avLst/>
          </a:prstGeom>
          <a:noFill/>
        </p:spPr>
      </p:pic>
      <p:sp>
        <p:nvSpPr>
          <p:cNvPr id="3" name="正方形/長方形 2"/>
          <p:cNvSpPr/>
          <p:nvPr/>
        </p:nvSpPr>
        <p:spPr>
          <a:xfrm>
            <a:off x="1428728" y="6215082"/>
            <a:ext cx="6929486"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美味しい精進</a:t>
            </a:r>
            <a:r>
              <a:rPr kumimoji="1" lang="ja-JP" altLang="en-US" sz="2000" b="1" dirty="0" smtClean="0">
                <a:solidFill>
                  <a:schemeClr val="tx1"/>
                </a:solidFill>
              </a:rPr>
              <a:t>懐石寿司に舌包みを打ちながら</a:t>
            </a:r>
            <a:endParaRPr kumimoji="1" lang="en-US" altLang="ja-JP" sz="2000" b="1" dirty="0" smtClean="0">
              <a:solidFill>
                <a:schemeClr val="tx1"/>
              </a:solidFill>
            </a:endParaRPr>
          </a:p>
          <a:p>
            <a:pPr algn="ctr"/>
            <a:r>
              <a:rPr kumimoji="1" lang="ja-JP" altLang="en-US" sz="2000" b="1" dirty="0" smtClean="0">
                <a:solidFill>
                  <a:schemeClr val="tx1"/>
                </a:solidFill>
              </a:rPr>
              <a:t>ゲストの小松</a:t>
            </a:r>
            <a:r>
              <a:rPr kumimoji="1" lang="ja-JP" altLang="en-US" sz="2000" b="1" dirty="0" smtClean="0">
                <a:solidFill>
                  <a:schemeClr val="tx1"/>
                </a:solidFill>
              </a:rPr>
              <a:t>学芸員から縄文の深</a:t>
            </a:r>
            <a:r>
              <a:rPr kumimoji="1" lang="ja-JP" altLang="en-US" sz="2000" b="1" dirty="0" smtClean="0">
                <a:solidFill>
                  <a:schemeClr val="tx1"/>
                </a:solidFill>
              </a:rPr>
              <a:t>いいお話を頂きました！</a:t>
            </a:r>
            <a:endParaRPr kumimoji="1" lang="ja-JP" altLang="en-US" sz="2000" b="1"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rtmedia-1\Desktop\写真集\精進懐石寿司2.jpg"/>
          <p:cNvPicPr>
            <a:picLocks noChangeAspect="1" noChangeArrowheads="1"/>
          </p:cNvPicPr>
          <p:nvPr/>
        </p:nvPicPr>
        <p:blipFill>
          <a:blip r:embed="rId2" cstate="print"/>
          <a:srcRect/>
          <a:stretch>
            <a:fillRect/>
          </a:stretch>
        </p:blipFill>
        <p:spPr bwMode="auto">
          <a:xfrm>
            <a:off x="571472" y="428604"/>
            <a:ext cx="3429220" cy="2571768"/>
          </a:xfrm>
          <a:prstGeom prst="rect">
            <a:avLst/>
          </a:prstGeom>
          <a:noFill/>
        </p:spPr>
      </p:pic>
      <p:pic>
        <p:nvPicPr>
          <p:cNvPr id="8194" name="Picture 2" descr="C:\Users\artmedia-1\Desktop\写真集\精進懐石寿司3.jpg"/>
          <p:cNvPicPr>
            <a:picLocks noChangeAspect="1" noChangeArrowheads="1"/>
          </p:cNvPicPr>
          <p:nvPr/>
        </p:nvPicPr>
        <p:blipFill>
          <a:blip r:embed="rId3" cstate="print"/>
          <a:srcRect/>
          <a:stretch>
            <a:fillRect/>
          </a:stretch>
        </p:blipFill>
        <p:spPr bwMode="auto">
          <a:xfrm>
            <a:off x="4857752" y="479453"/>
            <a:ext cx="3361418" cy="2520919"/>
          </a:xfrm>
          <a:prstGeom prst="rect">
            <a:avLst/>
          </a:prstGeom>
          <a:noFill/>
        </p:spPr>
      </p:pic>
      <p:pic>
        <p:nvPicPr>
          <p:cNvPr id="8195" name="Picture 3" descr="C:\Users\artmedia-1\Desktop\写真集\精進懐石寿司4.jpg"/>
          <p:cNvPicPr>
            <a:picLocks noChangeAspect="1" noChangeArrowheads="1"/>
          </p:cNvPicPr>
          <p:nvPr/>
        </p:nvPicPr>
        <p:blipFill>
          <a:blip r:embed="rId4" cstate="print"/>
          <a:srcRect/>
          <a:stretch>
            <a:fillRect/>
          </a:stretch>
        </p:blipFill>
        <p:spPr bwMode="auto">
          <a:xfrm>
            <a:off x="571472" y="3429000"/>
            <a:ext cx="3429024" cy="2571620"/>
          </a:xfrm>
          <a:prstGeom prst="rect">
            <a:avLst/>
          </a:prstGeom>
          <a:noFill/>
        </p:spPr>
      </p:pic>
      <p:pic>
        <p:nvPicPr>
          <p:cNvPr id="8196" name="Picture 4" descr="C:\Users\artmedia-1\Desktop\写真集\精進懐石寿司5.jpg"/>
          <p:cNvPicPr>
            <a:picLocks noChangeAspect="1" noChangeArrowheads="1"/>
          </p:cNvPicPr>
          <p:nvPr/>
        </p:nvPicPr>
        <p:blipFill>
          <a:blip r:embed="rId5" cstate="print"/>
          <a:srcRect/>
          <a:stretch>
            <a:fillRect/>
          </a:stretch>
        </p:blipFill>
        <p:spPr bwMode="auto">
          <a:xfrm>
            <a:off x="4857752" y="3429000"/>
            <a:ext cx="3429024" cy="2571622"/>
          </a:xfrm>
          <a:prstGeom prst="rect">
            <a:avLst/>
          </a:prstGeom>
          <a:noFill/>
        </p:spPr>
      </p:pic>
      <p:sp>
        <p:nvSpPr>
          <p:cNvPr id="6" name="正方形/長方形 5"/>
          <p:cNvSpPr/>
          <p:nvPr/>
        </p:nvSpPr>
        <p:spPr>
          <a:xfrm>
            <a:off x="2071670" y="6215082"/>
            <a:ext cx="5429288"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精進懐石寿司はいずれも絶品でした！</a:t>
            </a:r>
            <a:endParaRPr kumimoji="1" lang="ja-JP" altLang="en-US" sz="2000" b="1"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rtmedia-1\Desktop\写真集\カウントダウン1.jpg"/>
          <p:cNvPicPr>
            <a:picLocks noChangeAspect="1" noChangeArrowheads="1"/>
          </p:cNvPicPr>
          <p:nvPr/>
        </p:nvPicPr>
        <p:blipFill>
          <a:blip r:embed="rId2" cstate="print"/>
          <a:srcRect/>
          <a:stretch>
            <a:fillRect/>
          </a:stretch>
        </p:blipFill>
        <p:spPr bwMode="auto">
          <a:xfrm>
            <a:off x="857224" y="214290"/>
            <a:ext cx="7525232" cy="5643602"/>
          </a:xfrm>
          <a:prstGeom prst="rect">
            <a:avLst/>
          </a:prstGeom>
          <a:noFill/>
        </p:spPr>
      </p:pic>
      <p:sp>
        <p:nvSpPr>
          <p:cNvPr id="3" name="正方形/長方形 2"/>
          <p:cNvSpPr/>
          <p:nvPr/>
        </p:nvSpPr>
        <p:spPr>
          <a:xfrm>
            <a:off x="428596" y="6072206"/>
            <a:ext cx="8286808"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両顧問を囲んでの旧</a:t>
            </a:r>
            <a:r>
              <a:rPr kumimoji="1" lang="ja-JP" altLang="en-US" sz="2000" b="1" dirty="0" smtClean="0">
                <a:solidFill>
                  <a:schemeClr val="tx1"/>
                </a:solidFill>
              </a:rPr>
              <a:t>大晦日のカウントダウン開始です</a:t>
            </a:r>
            <a:r>
              <a:rPr kumimoji="1" lang="ja-JP" altLang="en-US" sz="2000" b="1" dirty="0" smtClean="0">
                <a:solidFill>
                  <a:schemeClr val="tx1"/>
                </a:solidFill>
              </a:rPr>
              <a:t>！</a:t>
            </a:r>
            <a:endParaRPr kumimoji="1" lang="en-US" altLang="ja-JP" sz="2000" b="1" dirty="0" smtClean="0">
              <a:solidFill>
                <a:schemeClr val="tx1"/>
              </a:solidFill>
            </a:endParaRPr>
          </a:p>
          <a:p>
            <a:pPr algn="ctr"/>
            <a:r>
              <a:rPr lang="ja-JP" altLang="en-US" sz="2000" b="1" dirty="0" smtClean="0">
                <a:solidFill>
                  <a:schemeClr val="tx1"/>
                </a:solidFill>
              </a:rPr>
              <a:t>参加者手作りの美味しい料理を頂きながら旧正月を楽しく迎えました！</a:t>
            </a:r>
            <a:endParaRPr kumimoji="1" lang="ja-JP" altLang="en-US" sz="2000" b="1"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rtmedia-1\Desktop\写真集\朝食1.jpg"/>
          <p:cNvPicPr>
            <a:picLocks noChangeAspect="1" noChangeArrowheads="1"/>
          </p:cNvPicPr>
          <p:nvPr/>
        </p:nvPicPr>
        <p:blipFill>
          <a:blip r:embed="rId2" cstate="print"/>
          <a:srcRect/>
          <a:stretch>
            <a:fillRect/>
          </a:stretch>
        </p:blipFill>
        <p:spPr bwMode="auto">
          <a:xfrm>
            <a:off x="928662" y="357166"/>
            <a:ext cx="7552686" cy="5664191"/>
          </a:xfrm>
          <a:prstGeom prst="rect">
            <a:avLst/>
          </a:prstGeom>
          <a:noFill/>
        </p:spPr>
      </p:pic>
      <p:sp>
        <p:nvSpPr>
          <p:cNvPr id="3" name="正方形/長方形 2"/>
          <p:cNvSpPr/>
          <p:nvPr/>
        </p:nvSpPr>
        <p:spPr>
          <a:xfrm>
            <a:off x="1071538" y="6143644"/>
            <a:ext cx="7215238"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旧正月</a:t>
            </a:r>
            <a:r>
              <a:rPr kumimoji="1" lang="ja-JP" altLang="en-US" sz="2000" b="1" dirty="0" smtClean="0">
                <a:solidFill>
                  <a:schemeClr val="tx1"/>
                </a:solidFill>
              </a:rPr>
              <a:t>の朝食は</a:t>
            </a:r>
            <a:r>
              <a:rPr kumimoji="1" lang="ja-JP" altLang="en-US" sz="2000" b="1" dirty="0" smtClean="0">
                <a:solidFill>
                  <a:schemeClr val="tx1"/>
                </a:solidFill>
              </a:rPr>
              <a:t>見晴らしの良いカフェにて頂きました！</a:t>
            </a:r>
            <a:endParaRPr kumimoji="1" lang="ja-JP" altLang="en-US" sz="2000" b="1"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tmedia-1\Desktop\写真集\井戸尻考古館前.jpg"/>
          <p:cNvPicPr>
            <a:picLocks noChangeAspect="1" noChangeArrowheads="1"/>
          </p:cNvPicPr>
          <p:nvPr/>
        </p:nvPicPr>
        <p:blipFill>
          <a:blip r:embed="rId3" cstate="print"/>
          <a:srcRect/>
          <a:stretch>
            <a:fillRect/>
          </a:stretch>
        </p:blipFill>
        <p:spPr bwMode="auto">
          <a:xfrm>
            <a:off x="642910" y="142852"/>
            <a:ext cx="7715304" cy="5786147"/>
          </a:xfrm>
          <a:prstGeom prst="rect">
            <a:avLst/>
          </a:prstGeom>
          <a:noFill/>
        </p:spPr>
      </p:pic>
      <p:sp>
        <p:nvSpPr>
          <p:cNvPr id="3" name="正方形/長方形 2"/>
          <p:cNvSpPr/>
          <p:nvPr/>
        </p:nvSpPr>
        <p:spPr>
          <a:xfrm>
            <a:off x="2571736" y="6215082"/>
            <a:ext cx="4214842"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井戸尻考古館にて</a:t>
            </a:r>
            <a:endParaRPr kumimoji="1" lang="ja-JP" altLang="en-US" sz="2000" b="1" dirty="0">
              <a:solidFill>
                <a:schemeClr val="tx1"/>
              </a:solidFill>
            </a:endParaRPr>
          </a:p>
        </p:txBody>
      </p:sp>
      <p:sp>
        <p:nvSpPr>
          <p:cNvPr id="5" name="円形吹き出し 4"/>
          <p:cNvSpPr/>
          <p:nvPr/>
        </p:nvSpPr>
        <p:spPr>
          <a:xfrm>
            <a:off x="4500562" y="5286388"/>
            <a:ext cx="4214842" cy="857256"/>
          </a:xfrm>
          <a:prstGeom prst="wedgeEllipseCallout">
            <a:avLst>
              <a:gd name="adj1" fmla="val -44871"/>
              <a:gd name="adj2" fmla="val -827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縄文土器を見ながら</a:t>
            </a:r>
            <a:endParaRPr kumimoji="1" lang="en-US" altLang="ja-JP" b="1" dirty="0" smtClean="0"/>
          </a:p>
          <a:p>
            <a:pPr algn="ctr"/>
            <a:r>
              <a:rPr kumimoji="1" lang="ja-JP" altLang="en-US" b="1" dirty="0" smtClean="0"/>
              <a:t>小松学芸員の魅力的な</a:t>
            </a:r>
            <a:endParaRPr kumimoji="1" lang="en-US" altLang="ja-JP" b="1" dirty="0" smtClean="0"/>
          </a:p>
          <a:p>
            <a:pPr algn="ctr"/>
            <a:r>
              <a:rPr kumimoji="1" lang="ja-JP" altLang="en-US" b="1" dirty="0" smtClean="0"/>
              <a:t>お話に聞き入りました</a:t>
            </a:r>
            <a:r>
              <a:rPr kumimoji="1" lang="ja-JP" altLang="en-US" b="1" dirty="0" smtClean="0"/>
              <a:t>！</a:t>
            </a:r>
            <a:endParaRPr kumimoji="1" lang="ja-JP" altLang="en-US" b="1" dirty="0"/>
          </a:p>
        </p:txBody>
      </p:sp>
      <p:sp>
        <p:nvSpPr>
          <p:cNvPr id="6" name="円形吹き出し 5"/>
          <p:cNvSpPr/>
          <p:nvPr/>
        </p:nvSpPr>
        <p:spPr>
          <a:xfrm>
            <a:off x="71406" y="5214950"/>
            <a:ext cx="4286280" cy="928694"/>
          </a:xfrm>
          <a:prstGeom prst="wedgeEllipseCallout">
            <a:avLst>
              <a:gd name="adj1" fmla="val 21717"/>
              <a:gd name="adj2" fmla="val -769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t>松浦さん（ご主人）手作りの美味しい甘酒を頂きました！</a:t>
            </a:r>
            <a:endParaRPr lang="ja-JP" alt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rtmedia-1\Desktop\写真集\浮世絵1.jpg"/>
          <p:cNvPicPr>
            <a:picLocks noChangeAspect="1" noChangeArrowheads="1"/>
          </p:cNvPicPr>
          <p:nvPr/>
        </p:nvPicPr>
        <p:blipFill>
          <a:blip r:embed="rId2" cstate="print"/>
          <a:srcRect/>
          <a:stretch>
            <a:fillRect/>
          </a:stretch>
        </p:blipFill>
        <p:spPr bwMode="auto">
          <a:xfrm>
            <a:off x="642910" y="285728"/>
            <a:ext cx="7718290" cy="5788387"/>
          </a:xfrm>
          <a:prstGeom prst="rect">
            <a:avLst/>
          </a:prstGeom>
          <a:noFill/>
        </p:spPr>
      </p:pic>
      <p:sp>
        <p:nvSpPr>
          <p:cNvPr id="3" name="正方形/長方形 2"/>
          <p:cNvSpPr/>
          <p:nvPr/>
        </p:nvSpPr>
        <p:spPr>
          <a:xfrm>
            <a:off x="500034" y="6215082"/>
            <a:ext cx="821537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和室にて浮世絵勉強会です！　柄付きの珍しい羽子板絵が勢揃い！</a:t>
            </a:r>
            <a:endParaRPr kumimoji="1" lang="ja-JP" altLang="en-US" sz="2000" b="1"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rtmedia-1\Desktop\写真集\浮世絵2.jpg"/>
          <p:cNvPicPr>
            <a:picLocks noChangeAspect="1" noChangeArrowheads="1"/>
          </p:cNvPicPr>
          <p:nvPr/>
        </p:nvPicPr>
        <p:blipFill>
          <a:blip r:embed="rId2" cstate="print"/>
          <a:srcRect/>
          <a:stretch>
            <a:fillRect/>
          </a:stretch>
        </p:blipFill>
        <p:spPr bwMode="auto">
          <a:xfrm>
            <a:off x="714348" y="357166"/>
            <a:ext cx="7620457" cy="5715016"/>
          </a:xfrm>
          <a:prstGeom prst="rect">
            <a:avLst/>
          </a:prstGeom>
          <a:noFill/>
        </p:spPr>
      </p:pic>
      <p:sp>
        <p:nvSpPr>
          <p:cNvPr id="3" name="正方形/長方形 2"/>
          <p:cNvSpPr/>
          <p:nvPr/>
        </p:nvSpPr>
        <p:spPr>
          <a:xfrm>
            <a:off x="1142976" y="6215082"/>
            <a:ext cx="7000924"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役者絵の傑作である錦昇堂版役者大首絵も迫力満点です！</a:t>
            </a:r>
            <a:endParaRPr kumimoji="1" lang="ja-JP" altLang="en-US" sz="2000" b="1"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rtmedia-1\Desktop\写真集\浮世絵3.jpg"/>
          <p:cNvPicPr>
            <a:picLocks noChangeAspect="1" noChangeArrowheads="1"/>
          </p:cNvPicPr>
          <p:nvPr/>
        </p:nvPicPr>
        <p:blipFill>
          <a:blip r:embed="rId2" cstate="print"/>
          <a:srcRect/>
          <a:stretch>
            <a:fillRect/>
          </a:stretch>
        </p:blipFill>
        <p:spPr bwMode="auto">
          <a:xfrm>
            <a:off x="571472" y="285728"/>
            <a:ext cx="7858180" cy="5893298"/>
          </a:xfrm>
          <a:prstGeom prst="rect">
            <a:avLst/>
          </a:prstGeom>
          <a:noFill/>
        </p:spPr>
      </p:pic>
      <p:sp>
        <p:nvSpPr>
          <p:cNvPr id="3" name="正方形/長方形 2"/>
          <p:cNvSpPr/>
          <p:nvPr/>
        </p:nvSpPr>
        <p:spPr>
          <a:xfrm>
            <a:off x="500034" y="6215082"/>
            <a:ext cx="8072494"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schemeClr val="tx1"/>
                </a:solidFill>
              </a:rPr>
              <a:t>歌川派の浮世絵師達の</a:t>
            </a:r>
            <a:r>
              <a:rPr kumimoji="1" lang="ja-JP" altLang="en-US" sz="2000" b="1" dirty="0" smtClean="0">
                <a:solidFill>
                  <a:schemeClr val="tx1"/>
                </a:solidFill>
              </a:rPr>
              <a:t>美人画、役者絵、名所絵等も沢山勉強しました！</a:t>
            </a:r>
            <a:endParaRPr kumimoji="1" lang="ja-JP" altLang="en-US" sz="2000" b="1"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rtmedia-1\Desktop\写真集\金生遺跡8.jpg"/>
          <p:cNvPicPr>
            <a:picLocks noChangeAspect="1" noChangeArrowheads="1"/>
          </p:cNvPicPr>
          <p:nvPr/>
        </p:nvPicPr>
        <p:blipFill>
          <a:blip r:embed="rId2" cstate="print"/>
          <a:srcRect/>
          <a:stretch>
            <a:fillRect/>
          </a:stretch>
        </p:blipFill>
        <p:spPr bwMode="auto">
          <a:xfrm>
            <a:off x="832982" y="285728"/>
            <a:ext cx="7525232" cy="5643602"/>
          </a:xfrm>
          <a:prstGeom prst="rect">
            <a:avLst/>
          </a:prstGeom>
          <a:noFill/>
        </p:spPr>
      </p:pic>
      <p:sp>
        <p:nvSpPr>
          <p:cNvPr id="3" name="正方形/長方形 2"/>
          <p:cNvSpPr/>
          <p:nvPr/>
        </p:nvSpPr>
        <p:spPr>
          <a:xfrm>
            <a:off x="3143240" y="6000768"/>
            <a:ext cx="4500594"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オプションの縄文金生</a:t>
            </a:r>
            <a:r>
              <a:rPr kumimoji="1" lang="ja-JP" altLang="en-US" sz="2000" b="1" dirty="0" smtClean="0">
                <a:solidFill>
                  <a:schemeClr val="tx1"/>
                </a:solidFill>
              </a:rPr>
              <a:t>遺蹟にて</a:t>
            </a:r>
            <a:endParaRPr kumimoji="1" lang="ja-JP" altLang="en-US" sz="2000" b="1"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rtmedia-1\Desktop\写真集\金生遺跡9.jpg"/>
          <p:cNvPicPr>
            <a:picLocks noChangeAspect="1" noChangeArrowheads="1"/>
          </p:cNvPicPr>
          <p:nvPr/>
        </p:nvPicPr>
        <p:blipFill>
          <a:blip r:embed="rId2" cstate="print"/>
          <a:srcRect/>
          <a:stretch>
            <a:fillRect/>
          </a:stretch>
        </p:blipFill>
        <p:spPr bwMode="auto">
          <a:xfrm>
            <a:off x="642910" y="428604"/>
            <a:ext cx="8001514" cy="600079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rtmedia-1\Desktop\写真集\金生遺跡1.jpg"/>
          <p:cNvPicPr>
            <a:picLocks noChangeAspect="1" noChangeArrowheads="1"/>
          </p:cNvPicPr>
          <p:nvPr/>
        </p:nvPicPr>
        <p:blipFill>
          <a:blip r:embed="rId2" cstate="print"/>
          <a:srcRect/>
          <a:stretch>
            <a:fillRect/>
          </a:stretch>
        </p:blipFill>
        <p:spPr bwMode="auto">
          <a:xfrm>
            <a:off x="857224" y="285728"/>
            <a:ext cx="7429977" cy="5572164"/>
          </a:xfrm>
          <a:prstGeom prst="rect">
            <a:avLst/>
          </a:prstGeom>
          <a:noFill/>
        </p:spPr>
      </p:pic>
      <p:sp>
        <p:nvSpPr>
          <p:cNvPr id="3" name="正方形/長方形 2"/>
          <p:cNvSpPr/>
          <p:nvPr/>
        </p:nvSpPr>
        <p:spPr>
          <a:xfrm>
            <a:off x="571472" y="6072206"/>
            <a:ext cx="785818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ストーンサークル</a:t>
            </a:r>
            <a:r>
              <a:rPr kumimoji="1" lang="ja-JP" altLang="en-US" sz="2000" b="1" dirty="0" smtClean="0">
                <a:solidFill>
                  <a:schemeClr val="tx1"/>
                </a:solidFill>
              </a:rPr>
              <a:t>にてエネルギー充填です！　</a:t>
            </a:r>
            <a:r>
              <a:rPr kumimoji="1" lang="ja-JP" altLang="en-US" sz="2000" b="1" dirty="0" smtClean="0">
                <a:solidFill>
                  <a:schemeClr val="tx1"/>
                </a:solidFill>
              </a:rPr>
              <a:t>金生１号</a:t>
            </a:r>
            <a:endParaRPr kumimoji="1" lang="ja-JP" altLang="en-US" sz="2000" b="1"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rtmedia-1\Desktop\写真集\金生遺跡2.jpg"/>
          <p:cNvPicPr>
            <a:picLocks noChangeAspect="1" noChangeArrowheads="1"/>
          </p:cNvPicPr>
          <p:nvPr/>
        </p:nvPicPr>
        <p:blipFill>
          <a:blip r:embed="rId2" cstate="print"/>
          <a:srcRect/>
          <a:stretch>
            <a:fillRect/>
          </a:stretch>
        </p:blipFill>
        <p:spPr bwMode="auto">
          <a:xfrm>
            <a:off x="714348" y="285728"/>
            <a:ext cx="7786742" cy="5839722"/>
          </a:xfrm>
          <a:prstGeom prst="rect">
            <a:avLst/>
          </a:prstGeom>
          <a:noFill/>
        </p:spPr>
      </p:pic>
      <p:sp>
        <p:nvSpPr>
          <p:cNvPr id="3" name="正方形/長方形 2"/>
          <p:cNvSpPr/>
          <p:nvPr/>
        </p:nvSpPr>
        <p:spPr>
          <a:xfrm>
            <a:off x="571472" y="6215082"/>
            <a:ext cx="785818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ストーンサークル</a:t>
            </a:r>
            <a:r>
              <a:rPr kumimoji="1" lang="ja-JP" altLang="en-US" sz="2000" b="1" dirty="0" smtClean="0">
                <a:solidFill>
                  <a:schemeClr val="tx1"/>
                </a:solidFill>
              </a:rPr>
              <a:t>にてエネルギー充填です！　</a:t>
            </a:r>
            <a:r>
              <a:rPr lang="ja-JP" altLang="en-US" sz="2000" b="1" dirty="0" smtClean="0">
                <a:solidFill>
                  <a:schemeClr val="tx1"/>
                </a:solidFill>
              </a:rPr>
              <a:t>金生２号</a:t>
            </a:r>
            <a:endParaRPr kumimoji="1" lang="ja-JP" altLang="en-US" sz="2000" b="1"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rtmedia-1\Desktop\写真集\金生遺跡3.jpg"/>
          <p:cNvPicPr>
            <a:picLocks noChangeAspect="1" noChangeArrowheads="1"/>
          </p:cNvPicPr>
          <p:nvPr/>
        </p:nvPicPr>
        <p:blipFill>
          <a:blip r:embed="rId2" cstate="print"/>
          <a:srcRect/>
          <a:stretch>
            <a:fillRect/>
          </a:stretch>
        </p:blipFill>
        <p:spPr bwMode="auto">
          <a:xfrm>
            <a:off x="785786" y="285728"/>
            <a:ext cx="7643866" cy="5732572"/>
          </a:xfrm>
          <a:prstGeom prst="rect">
            <a:avLst/>
          </a:prstGeom>
          <a:noFill/>
        </p:spPr>
      </p:pic>
      <p:sp>
        <p:nvSpPr>
          <p:cNvPr id="3" name="正方形/長方形 2"/>
          <p:cNvSpPr/>
          <p:nvPr/>
        </p:nvSpPr>
        <p:spPr>
          <a:xfrm>
            <a:off x="571472" y="6143644"/>
            <a:ext cx="785818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ストーンサークル</a:t>
            </a:r>
            <a:r>
              <a:rPr kumimoji="1" lang="ja-JP" altLang="en-US" sz="2000" b="1" dirty="0" smtClean="0">
                <a:solidFill>
                  <a:schemeClr val="tx1"/>
                </a:solidFill>
              </a:rPr>
              <a:t>にてエネルギー充填です！　</a:t>
            </a:r>
            <a:r>
              <a:rPr lang="ja-JP" altLang="en-US" sz="2000" b="1" dirty="0" smtClean="0">
                <a:solidFill>
                  <a:schemeClr val="tx1"/>
                </a:solidFill>
              </a:rPr>
              <a:t>金生</a:t>
            </a:r>
            <a:r>
              <a:rPr kumimoji="1" lang="ja-JP" altLang="en-US" sz="2000" b="1" dirty="0" smtClean="0">
                <a:solidFill>
                  <a:schemeClr val="tx1"/>
                </a:solidFill>
              </a:rPr>
              <a:t>３号</a:t>
            </a:r>
            <a:endParaRPr kumimoji="1" lang="ja-JP" altLang="en-US" sz="2000" b="1"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rtmedia-1\Desktop\写真集\金生遺跡4.jpg"/>
          <p:cNvPicPr>
            <a:picLocks noChangeAspect="1" noChangeArrowheads="1"/>
          </p:cNvPicPr>
          <p:nvPr/>
        </p:nvPicPr>
        <p:blipFill>
          <a:blip r:embed="rId2" cstate="print"/>
          <a:srcRect/>
          <a:stretch>
            <a:fillRect/>
          </a:stretch>
        </p:blipFill>
        <p:spPr bwMode="auto">
          <a:xfrm>
            <a:off x="642501" y="285728"/>
            <a:ext cx="7715713" cy="5786454"/>
          </a:xfrm>
          <a:prstGeom prst="rect">
            <a:avLst/>
          </a:prstGeom>
          <a:noFill/>
        </p:spPr>
      </p:pic>
      <p:sp>
        <p:nvSpPr>
          <p:cNvPr id="3" name="正方形/長方形 2"/>
          <p:cNvSpPr/>
          <p:nvPr/>
        </p:nvSpPr>
        <p:spPr>
          <a:xfrm>
            <a:off x="571472" y="6143644"/>
            <a:ext cx="785818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ストーンサークル</a:t>
            </a:r>
            <a:r>
              <a:rPr kumimoji="1" lang="ja-JP" altLang="en-US" sz="2000" b="1" dirty="0" smtClean="0">
                <a:solidFill>
                  <a:schemeClr val="tx1"/>
                </a:solidFill>
              </a:rPr>
              <a:t>にてエネルギー充填です！　</a:t>
            </a:r>
            <a:r>
              <a:rPr lang="ja-JP" altLang="en-US" sz="2000" b="1" dirty="0" smtClean="0">
                <a:solidFill>
                  <a:schemeClr val="tx1"/>
                </a:solidFill>
              </a:rPr>
              <a:t>金生</a:t>
            </a:r>
            <a:r>
              <a:rPr kumimoji="1" lang="ja-JP" altLang="en-US" sz="2000" b="1" dirty="0" smtClean="0">
                <a:solidFill>
                  <a:schemeClr val="tx1"/>
                </a:solidFill>
              </a:rPr>
              <a:t>４号</a:t>
            </a:r>
            <a:endParaRPr kumimoji="1" lang="ja-JP" altLang="en-US" sz="2000" b="1"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rtmedia-1\Desktop\写真集\金生遺跡5.jpg"/>
          <p:cNvPicPr>
            <a:picLocks noChangeAspect="1" noChangeArrowheads="1"/>
          </p:cNvPicPr>
          <p:nvPr/>
        </p:nvPicPr>
        <p:blipFill>
          <a:blip r:embed="rId2" cstate="print"/>
          <a:srcRect/>
          <a:stretch>
            <a:fillRect/>
          </a:stretch>
        </p:blipFill>
        <p:spPr bwMode="auto">
          <a:xfrm>
            <a:off x="642910" y="285728"/>
            <a:ext cx="7786742" cy="5839724"/>
          </a:xfrm>
          <a:prstGeom prst="rect">
            <a:avLst/>
          </a:prstGeom>
          <a:noFill/>
        </p:spPr>
      </p:pic>
      <p:sp>
        <p:nvSpPr>
          <p:cNvPr id="3" name="正方形/長方形 2"/>
          <p:cNvSpPr/>
          <p:nvPr/>
        </p:nvSpPr>
        <p:spPr>
          <a:xfrm>
            <a:off x="571472" y="6215082"/>
            <a:ext cx="785818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ストーンサークル</a:t>
            </a:r>
            <a:r>
              <a:rPr kumimoji="1" lang="ja-JP" altLang="en-US" sz="2000" b="1" dirty="0" smtClean="0">
                <a:solidFill>
                  <a:schemeClr val="tx1"/>
                </a:solidFill>
              </a:rPr>
              <a:t>にてエネルギー充填です！　</a:t>
            </a:r>
            <a:r>
              <a:rPr lang="ja-JP" altLang="en-US" sz="2000" b="1" dirty="0" smtClean="0">
                <a:solidFill>
                  <a:schemeClr val="tx1"/>
                </a:solidFill>
              </a:rPr>
              <a:t>金生</a:t>
            </a:r>
            <a:r>
              <a:rPr kumimoji="1" lang="ja-JP" altLang="en-US" sz="2000" b="1" dirty="0" smtClean="0">
                <a:solidFill>
                  <a:schemeClr val="tx1"/>
                </a:solidFill>
              </a:rPr>
              <a:t>５号</a:t>
            </a:r>
            <a:endParaRPr kumimoji="1" lang="ja-JP" altLang="en-US" sz="2000" b="1"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tmedia-1\Desktop\写真集\井戸尻考古館御柱１.jpg"/>
          <p:cNvPicPr>
            <a:picLocks noChangeAspect="1" noChangeArrowheads="1"/>
          </p:cNvPicPr>
          <p:nvPr/>
        </p:nvPicPr>
        <p:blipFill>
          <a:blip r:embed="rId2" cstate="print"/>
          <a:srcRect/>
          <a:stretch>
            <a:fillRect/>
          </a:stretch>
        </p:blipFill>
        <p:spPr bwMode="auto">
          <a:xfrm>
            <a:off x="357158" y="214290"/>
            <a:ext cx="8215370" cy="6161175"/>
          </a:xfrm>
          <a:prstGeom prst="rect">
            <a:avLst/>
          </a:prstGeom>
          <a:noFill/>
        </p:spPr>
      </p:pic>
      <p:sp>
        <p:nvSpPr>
          <p:cNvPr id="3" name="正方形/長方形 2"/>
          <p:cNvSpPr/>
          <p:nvPr/>
        </p:nvSpPr>
        <p:spPr>
          <a:xfrm>
            <a:off x="2571736" y="6000768"/>
            <a:ext cx="4214842"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井戸尻考古館前広場にて</a:t>
            </a:r>
            <a:endParaRPr kumimoji="1" lang="ja-JP" altLang="en-US" sz="2000" b="1" dirty="0">
              <a:solidFill>
                <a:schemeClr val="tx1"/>
              </a:solidFill>
            </a:endParaRPr>
          </a:p>
        </p:txBody>
      </p:sp>
      <p:sp>
        <p:nvSpPr>
          <p:cNvPr id="4" name="円形吹き出し 3"/>
          <p:cNvSpPr/>
          <p:nvPr/>
        </p:nvSpPr>
        <p:spPr>
          <a:xfrm>
            <a:off x="3714744" y="642918"/>
            <a:ext cx="4643470" cy="928694"/>
          </a:xfrm>
          <a:prstGeom prst="wedgeEllipseCallout">
            <a:avLst>
              <a:gd name="adj1" fmla="val -17456"/>
              <a:gd name="adj2" fmla="val 1428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前回の諏訪編で勉強した</a:t>
            </a:r>
            <a:endParaRPr kumimoji="1" lang="en-US" altLang="ja-JP" b="1" dirty="0" smtClean="0"/>
          </a:p>
          <a:p>
            <a:pPr algn="ctr"/>
            <a:r>
              <a:rPr kumimoji="1" lang="ja-JP" altLang="en-US" b="1" dirty="0" smtClean="0"/>
              <a:t>御柱が展示されていました！</a:t>
            </a:r>
            <a:endParaRPr kumimoji="1" lang="ja-JP" alt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rtmedia-1\Desktop\写真集\金生遺跡7.jpg"/>
          <p:cNvPicPr>
            <a:picLocks noChangeAspect="1" noChangeArrowheads="1"/>
          </p:cNvPicPr>
          <p:nvPr/>
        </p:nvPicPr>
        <p:blipFill>
          <a:blip r:embed="rId2" cstate="print"/>
          <a:srcRect/>
          <a:stretch>
            <a:fillRect/>
          </a:stretch>
        </p:blipFill>
        <p:spPr bwMode="auto">
          <a:xfrm>
            <a:off x="857224" y="357166"/>
            <a:ext cx="7620489" cy="5715040"/>
          </a:xfrm>
          <a:prstGeom prst="rect">
            <a:avLst/>
          </a:prstGeom>
          <a:noFill/>
        </p:spPr>
      </p:pic>
      <p:sp>
        <p:nvSpPr>
          <p:cNvPr id="3" name="正方形/長方形 2"/>
          <p:cNvSpPr/>
          <p:nvPr/>
        </p:nvSpPr>
        <p:spPr>
          <a:xfrm>
            <a:off x="571472" y="6215082"/>
            <a:ext cx="785818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ストーンサークル</a:t>
            </a:r>
            <a:r>
              <a:rPr kumimoji="1" lang="ja-JP" altLang="en-US" sz="2000" b="1" dirty="0" smtClean="0">
                <a:solidFill>
                  <a:schemeClr val="tx1"/>
                </a:solidFill>
              </a:rPr>
              <a:t>にてエネルギー充填です！　</a:t>
            </a:r>
            <a:r>
              <a:rPr lang="ja-JP" altLang="en-US" sz="2000" b="1" dirty="0" smtClean="0">
                <a:solidFill>
                  <a:schemeClr val="tx1"/>
                </a:solidFill>
              </a:rPr>
              <a:t>金生６</a:t>
            </a:r>
            <a:r>
              <a:rPr kumimoji="1" lang="ja-JP" altLang="en-US" sz="2000" b="1" dirty="0" smtClean="0">
                <a:solidFill>
                  <a:schemeClr val="tx1"/>
                </a:solidFill>
              </a:rPr>
              <a:t>号</a:t>
            </a:r>
            <a:endParaRPr kumimoji="1" lang="ja-JP" altLang="en-US" sz="2000" b="1"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rtmedia-1\Desktop\写真集\金生遺跡10.jpg"/>
          <p:cNvPicPr>
            <a:picLocks noChangeAspect="1" noChangeArrowheads="1"/>
          </p:cNvPicPr>
          <p:nvPr/>
        </p:nvPicPr>
        <p:blipFill>
          <a:blip r:embed="rId2" cstate="print"/>
          <a:srcRect/>
          <a:stretch>
            <a:fillRect/>
          </a:stretch>
        </p:blipFill>
        <p:spPr bwMode="auto">
          <a:xfrm>
            <a:off x="642910" y="339621"/>
            <a:ext cx="7715304" cy="5786147"/>
          </a:xfrm>
          <a:prstGeom prst="rect">
            <a:avLst/>
          </a:prstGeom>
          <a:noFill/>
        </p:spPr>
      </p:pic>
      <p:sp>
        <p:nvSpPr>
          <p:cNvPr id="3" name="正方形/長方形 2"/>
          <p:cNvSpPr/>
          <p:nvPr/>
        </p:nvSpPr>
        <p:spPr>
          <a:xfrm>
            <a:off x="1857356" y="6143644"/>
            <a:ext cx="571504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エネルギー充填で元気になりました！</a:t>
            </a:r>
            <a:endParaRPr kumimoji="1" lang="ja-JP" altLang="en-US" sz="2000" b="1"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rtmedia-1\Desktop\写真集\谷戸城跡1.jpg"/>
          <p:cNvPicPr>
            <a:picLocks noChangeAspect="1" noChangeArrowheads="1"/>
          </p:cNvPicPr>
          <p:nvPr/>
        </p:nvPicPr>
        <p:blipFill>
          <a:blip r:embed="rId2" cstate="print"/>
          <a:srcRect/>
          <a:stretch>
            <a:fillRect/>
          </a:stretch>
        </p:blipFill>
        <p:spPr bwMode="auto">
          <a:xfrm>
            <a:off x="1142976" y="428604"/>
            <a:ext cx="7215238" cy="5411119"/>
          </a:xfrm>
          <a:prstGeom prst="rect">
            <a:avLst/>
          </a:prstGeom>
          <a:noFill/>
        </p:spPr>
      </p:pic>
      <p:sp>
        <p:nvSpPr>
          <p:cNvPr id="3" name="正方形/長方形 2"/>
          <p:cNvSpPr/>
          <p:nvPr/>
        </p:nvSpPr>
        <p:spPr>
          <a:xfrm>
            <a:off x="2143108" y="6072206"/>
            <a:ext cx="5072098"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谷戸城跡にて　　松浦さんの熱弁です！</a:t>
            </a:r>
            <a:endParaRPr kumimoji="1" lang="ja-JP" altLang="en-US" sz="2000" b="1"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rtmedia-1\Desktop\写真集\八ヶ岳.jpg"/>
          <p:cNvPicPr>
            <a:picLocks noChangeAspect="1" noChangeArrowheads="1"/>
          </p:cNvPicPr>
          <p:nvPr/>
        </p:nvPicPr>
        <p:blipFill>
          <a:blip r:embed="rId2" cstate="print"/>
          <a:srcRect/>
          <a:stretch>
            <a:fillRect/>
          </a:stretch>
        </p:blipFill>
        <p:spPr bwMode="auto">
          <a:xfrm>
            <a:off x="928662" y="428604"/>
            <a:ext cx="7429945" cy="5572140"/>
          </a:xfrm>
          <a:prstGeom prst="rect">
            <a:avLst/>
          </a:prstGeom>
          <a:noFill/>
        </p:spPr>
      </p:pic>
      <p:sp>
        <p:nvSpPr>
          <p:cNvPr id="3" name="正方形/長方形 2"/>
          <p:cNvSpPr/>
          <p:nvPr/>
        </p:nvSpPr>
        <p:spPr>
          <a:xfrm>
            <a:off x="2071670" y="6000768"/>
            <a:ext cx="535785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北杜市から見た旧正月の八ヶ岳の絶景です！</a:t>
            </a:r>
            <a:endParaRPr kumimoji="1" lang="ja-JP" altLang="en-US" sz="2000" b="1"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71472" y="2571744"/>
            <a:ext cx="785818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rPr>
              <a:t>参加者の皆様ありがとうございました！</a:t>
            </a:r>
            <a:endParaRPr kumimoji="1" lang="ja-JP" altLang="en-US" sz="3200" b="1"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714612" y="2643182"/>
            <a:ext cx="3429024" cy="857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smtClean="0">
                <a:solidFill>
                  <a:schemeClr val="tx1"/>
                </a:solidFill>
              </a:rPr>
              <a:t>資　料</a:t>
            </a:r>
            <a:endParaRPr kumimoji="1" lang="ja-JP" altLang="en-US" sz="4800" b="1"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14282" y="500042"/>
            <a:ext cx="8715436" cy="3693319"/>
          </a:xfrm>
          <a:prstGeom prst="rect">
            <a:avLst/>
          </a:prstGeom>
          <a:ln>
            <a:solidFill>
              <a:schemeClr val="tx1"/>
            </a:solidFill>
          </a:ln>
        </p:spPr>
        <p:txBody>
          <a:bodyPr wrap="square">
            <a:spAutoFit/>
          </a:bodyPr>
          <a:lstStyle/>
          <a:p>
            <a:r>
              <a:rPr lang="ja-JP" altLang="en-US" b="1" dirty="0" smtClean="0"/>
              <a:t>    金生遺跡</a:t>
            </a:r>
            <a:r>
              <a:rPr lang="ja-JP" altLang="en-US" dirty="0" smtClean="0"/>
              <a:t>（きんせい いせき）は、山梨県北杜市大泉町谷戸寺金生に所在する遺跡。国指定の史跡である。</a:t>
            </a:r>
            <a:endParaRPr lang="en-US" altLang="ja-JP" dirty="0" smtClean="0"/>
          </a:p>
          <a:p>
            <a:r>
              <a:rPr lang="ja-JP" altLang="en-US" dirty="0" smtClean="0"/>
              <a:t>    縄文時代の集落跡や祭祀施設と、中世の城館跡や集落跡が複合した遺跡。</a:t>
            </a:r>
          </a:p>
          <a:p>
            <a:r>
              <a:rPr lang="ja-JP" altLang="en-US" dirty="0" smtClean="0"/>
              <a:t>県北西部に位置し、八ヶ岳南麓の尾根上に立地する。標高は</a:t>
            </a:r>
            <a:r>
              <a:rPr lang="en-US" altLang="ja-JP" dirty="0" smtClean="0"/>
              <a:t>760-80</a:t>
            </a:r>
            <a:r>
              <a:rPr lang="ja-JP" altLang="en-US" dirty="0" smtClean="0"/>
              <a:t>メートル付近。旧大泉村域の最南部に位置し、縄文遺跡が集中する北側を</a:t>
            </a:r>
            <a:r>
              <a:rPr lang="en-US" altLang="ja-JP" dirty="0" smtClean="0"/>
              <a:t>A</a:t>
            </a:r>
            <a:r>
              <a:rPr lang="ja-JP" altLang="en-US" dirty="0" smtClean="0"/>
              <a:t>地区、中世の遺跡が集中する南側を</a:t>
            </a:r>
            <a:r>
              <a:rPr lang="en-US" altLang="ja-JP" dirty="0" smtClean="0"/>
              <a:t>B</a:t>
            </a:r>
            <a:r>
              <a:rPr lang="ja-JP" altLang="en-US" dirty="0" smtClean="0"/>
              <a:t>地区として区分されている。</a:t>
            </a:r>
          </a:p>
          <a:p>
            <a:r>
              <a:rPr lang="en-US" altLang="ja-JP" dirty="0" smtClean="0"/>
              <a:t>    A</a:t>
            </a:r>
            <a:r>
              <a:rPr lang="ja-JP" altLang="en-US" dirty="0" smtClean="0"/>
              <a:t>地区の縄文遺跡では、住居址群と配石遺構や石組など埋葬施設や祭祀施設が複合した遺跡であることが特色とする。八ヶ岳山麓は縄文時代の遺跡が濃密に分布する地域で、富士山や奥秩父連山をはじめ、後世に信仰の対象となった山々を望むことができる立地にあり、北杜市大泉町域でも縄文前期後半の天神遺跡をはじめ大規模な集落遺跡が見られ、祭祀的遺構も多い。</a:t>
            </a:r>
          </a:p>
          <a:p>
            <a:r>
              <a:rPr lang="ja-JP" altLang="en-US" dirty="0" smtClean="0"/>
              <a:t>    金生遺跡は気候が寒冷化し遺跡数も減る縄文後晩期の遺跡で、山梨県内でも同時期には集落跡と祭祀施設が複合した遺跡が出現している。</a:t>
            </a:r>
            <a:endParaRPr lang="ja-JP" altLang="en-US" dirty="0"/>
          </a:p>
        </p:txBody>
      </p:sp>
      <p:sp>
        <p:nvSpPr>
          <p:cNvPr id="3" name="正方形/長方形 2"/>
          <p:cNvSpPr/>
          <p:nvPr/>
        </p:nvSpPr>
        <p:spPr>
          <a:xfrm>
            <a:off x="4071934" y="71414"/>
            <a:ext cx="1217000" cy="400110"/>
          </a:xfrm>
          <a:prstGeom prst="rect">
            <a:avLst/>
          </a:prstGeom>
        </p:spPr>
        <p:txBody>
          <a:bodyPr wrap="none">
            <a:spAutoFit/>
          </a:bodyPr>
          <a:lstStyle/>
          <a:p>
            <a:r>
              <a:rPr lang="ja-JP" altLang="en-US" sz="2000" b="1" dirty="0" smtClean="0"/>
              <a:t>金生遺跡</a:t>
            </a:r>
            <a:endParaRPr lang="ja-JP" altLang="en-US" sz="2000" dirty="0"/>
          </a:p>
        </p:txBody>
      </p:sp>
      <p:sp>
        <p:nvSpPr>
          <p:cNvPr id="4" name="正方形/長方形 3"/>
          <p:cNvSpPr/>
          <p:nvPr/>
        </p:nvSpPr>
        <p:spPr>
          <a:xfrm>
            <a:off x="214282" y="4683823"/>
            <a:ext cx="8715436" cy="2031325"/>
          </a:xfrm>
          <a:prstGeom prst="rect">
            <a:avLst/>
          </a:prstGeom>
          <a:ln>
            <a:solidFill>
              <a:schemeClr val="tx1"/>
            </a:solidFill>
          </a:ln>
        </p:spPr>
        <p:txBody>
          <a:bodyPr wrap="square">
            <a:spAutoFit/>
          </a:bodyPr>
          <a:lstStyle/>
          <a:p>
            <a:r>
              <a:rPr lang="ja-JP" altLang="en-US" dirty="0" smtClean="0"/>
              <a:t>   谷戸城跡は、北杜市大泉支所の南に位置し、平安時代の末期に甲斐源氏の祖、新羅三郎義光の孫黒源太清光の居城であり、別名茶臼山または逸見城と言われます。</a:t>
            </a:r>
            <a:br>
              <a:rPr lang="ja-JP" altLang="en-US" dirty="0" smtClean="0"/>
            </a:br>
            <a:r>
              <a:rPr lang="ja-JP" altLang="en-US" dirty="0" smtClean="0"/>
              <a:t>　春には山全体に約</a:t>
            </a:r>
            <a:r>
              <a:rPr lang="en-US" altLang="ja-JP" dirty="0" smtClean="0"/>
              <a:t>400</a:t>
            </a:r>
            <a:r>
              <a:rPr lang="ja-JP" altLang="en-US" dirty="0" smtClean="0"/>
              <a:t>本のソメイヨシノやヤエザクラが時期をずらして咲き誇り、見事な景観に圧倒されます。外苑を回る遊歩道があり、木々の間から見る八ヶ岳や富士山、甲斐駒ヶ岳のパノラマが絶景です。</a:t>
            </a:r>
            <a:br>
              <a:rPr lang="ja-JP" altLang="en-US" dirty="0" smtClean="0"/>
            </a:br>
            <a:r>
              <a:rPr lang="ja-JP" altLang="en-US" dirty="0" smtClean="0"/>
              <a:t>    平成</a:t>
            </a:r>
            <a:r>
              <a:rPr lang="en-US" altLang="ja-JP" dirty="0" smtClean="0"/>
              <a:t>5</a:t>
            </a:r>
            <a:r>
              <a:rPr lang="ja-JP" altLang="en-US" dirty="0" smtClean="0"/>
              <a:t>年、国指定史跡となり、史跡整備の工事が進められており、郭や土塁などが昔のように復元されるなど、在りし日の姿が よみがえりつつあります。 </a:t>
            </a:r>
            <a:endParaRPr lang="ja-JP" altLang="en-US" dirty="0"/>
          </a:p>
        </p:txBody>
      </p:sp>
      <p:sp>
        <p:nvSpPr>
          <p:cNvPr id="5" name="正方形/長方形 4"/>
          <p:cNvSpPr/>
          <p:nvPr/>
        </p:nvSpPr>
        <p:spPr>
          <a:xfrm>
            <a:off x="4355132" y="4286256"/>
            <a:ext cx="1217000" cy="400110"/>
          </a:xfrm>
          <a:prstGeom prst="rect">
            <a:avLst/>
          </a:prstGeom>
        </p:spPr>
        <p:txBody>
          <a:bodyPr wrap="none">
            <a:spAutoFit/>
          </a:bodyPr>
          <a:lstStyle/>
          <a:p>
            <a:r>
              <a:rPr lang="ja-JP" altLang="en-US" sz="2000" b="1" dirty="0" smtClean="0"/>
              <a:t>谷戸城跡</a:t>
            </a:r>
            <a:endParaRPr lang="ja-JP" altLang="en-US" sz="20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571868" y="357166"/>
            <a:ext cx="1114408" cy="369332"/>
          </a:xfrm>
          <a:prstGeom prst="rect">
            <a:avLst/>
          </a:prstGeom>
          <a:noFill/>
        </p:spPr>
        <p:txBody>
          <a:bodyPr wrap="none" rtlCol="0">
            <a:spAutoFit/>
          </a:bodyPr>
          <a:lstStyle/>
          <a:p>
            <a:r>
              <a:rPr kumimoji="1" lang="ja-JP" altLang="en-US" b="1" dirty="0" smtClean="0"/>
              <a:t>旧歴元日</a:t>
            </a:r>
            <a:endParaRPr kumimoji="1" lang="ja-JP" altLang="en-US" b="1" dirty="0"/>
          </a:p>
        </p:txBody>
      </p:sp>
      <p:sp>
        <p:nvSpPr>
          <p:cNvPr id="3" name="正方形/長方形 2"/>
          <p:cNvSpPr/>
          <p:nvPr/>
        </p:nvSpPr>
        <p:spPr>
          <a:xfrm>
            <a:off x="4214810" y="1142984"/>
            <a:ext cx="4643470" cy="3970318"/>
          </a:xfrm>
          <a:prstGeom prst="rect">
            <a:avLst/>
          </a:prstGeom>
          <a:ln>
            <a:solidFill>
              <a:schemeClr val="tx1"/>
            </a:solidFill>
          </a:ln>
        </p:spPr>
        <p:txBody>
          <a:bodyPr wrap="square">
            <a:spAutoFit/>
          </a:bodyPr>
          <a:lstStyle/>
          <a:p>
            <a:r>
              <a:rPr lang="ja-JP" altLang="en-US" sz="1400" dirty="0" smtClean="0"/>
              <a:t>　旧暦</a:t>
            </a:r>
            <a:r>
              <a:rPr lang="ja-JP" altLang="en-US" sz="1400" dirty="0"/>
              <a:t>元日（旧暦</a:t>
            </a:r>
            <a:r>
              <a:rPr lang="en-US" altLang="ja-JP" sz="1400" dirty="0"/>
              <a:t>1</a:t>
            </a:r>
            <a:r>
              <a:rPr lang="ja-JP" altLang="en-US" sz="1400" dirty="0"/>
              <a:t>月</a:t>
            </a:r>
            <a:r>
              <a:rPr lang="en-US" altLang="ja-JP" sz="1400" dirty="0"/>
              <a:t>1</a:t>
            </a:r>
            <a:r>
              <a:rPr lang="ja-JP" altLang="en-US" sz="1400" dirty="0"/>
              <a:t>日</a:t>
            </a:r>
            <a:r>
              <a:rPr lang="ja-JP" altLang="en-US" sz="1400" dirty="0" smtClean="0"/>
              <a:t>）は、通常</a:t>
            </a:r>
            <a:r>
              <a:rPr lang="ja-JP" altLang="en-US" sz="1400" b="1" dirty="0"/>
              <a:t>雨水（</a:t>
            </a:r>
            <a:r>
              <a:rPr lang="en-US" altLang="ja-JP" sz="1400" b="1" dirty="0"/>
              <a:t>2</a:t>
            </a:r>
            <a:r>
              <a:rPr lang="ja-JP" altLang="en-US" sz="1400" b="1" dirty="0"/>
              <a:t>月</a:t>
            </a:r>
            <a:r>
              <a:rPr lang="en-US" altLang="ja-JP" sz="1400" b="1" dirty="0"/>
              <a:t>19</a:t>
            </a:r>
            <a:r>
              <a:rPr lang="ja-JP" altLang="en-US" sz="1400" b="1" dirty="0"/>
              <a:t>日ごろ）の直前の朔</a:t>
            </a:r>
            <a:r>
              <a:rPr lang="ja-JP" altLang="en-US" sz="1400" b="1" dirty="0" smtClean="0"/>
              <a:t>日（新月）</a:t>
            </a:r>
            <a:r>
              <a:rPr lang="ja-JP" altLang="en-US" sz="1400" dirty="0" smtClean="0"/>
              <a:t>で</a:t>
            </a:r>
            <a:r>
              <a:rPr lang="ja-JP" altLang="en-US" sz="1400" dirty="0"/>
              <a:t>あり、</a:t>
            </a:r>
            <a:r>
              <a:rPr lang="en-US" altLang="ja-JP" sz="1400" dirty="0"/>
              <a:t>1</a:t>
            </a:r>
            <a:r>
              <a:rPr lang="ja-JP" altLang="en-US" sz="1400" dirty="0"/>
              <a:t>月</a:t>
            </a:r>
            <a:r>
              <a:rPr lang="en-US" altLang="ja-JP" sz="1400" dirty="0"/>
              <a:t>21</a:t>
            </a:r>
            <a:r>
              <a:rPr lang="ja-JP" altLang="en-US" sz="1400" dirty="0"/>
              <a:t>日ごろから</a:t>
            </a:r>
            <a:r>
              <a:rPr lang="en-US" altLang="ja-JP" sz="1400" dirty="0"/>
              <a:t>2</a:t>
            </a:r>
            <a:r>
              <a:rPr lang="ja-JP" altLang="en-US" sz="1400" dirty="0"/>
              <a:t>月</a:t>
            </a:r>
            <a:r>
              <a:rPr lang="en-US" altLang="ja-JP" sz="1400" dirty="0"/>
              <a:t>20</a:t>
            </a:r>
            <a:r>
              <a:rPr lang="ja-JP" altLang="en-US" sz="1400" dirty="0"/>
              <a:t>日ごろまでを毎年移動する</a:t>
            </a:r>
            <a:r>
              <a:rPr lang="ja-JP" altLang="en-US" sz="1400" dirty="0" smtClean="0"/>
              <a:t>。</a:t>
            </a:r>
            <a:endParaRPr lang="en-US" altLang="ja-JP" sz="1400" dirty="0" smtClean="0"/>
          </a:p>
          <a:p>
            <a:r>
              <a:rPr lang="ja-JP" altLang="en-US" sz="1400" dirty="0" smtClean="0"/>
              <a:t>　</a:t>
            </a:r>
            <a:r>
              <a:rPr lang="ja-JP" altLang="en-US" sz="1400" b="1" dirty="0" smtClean="0"/>
              <a:t>日本の旧暦は天保暦（</a:t>
            </a:r>
            <a:r>
              <a:rPr lang="ja-JP" altLang="en-US" sz="1400" b="1" dirty="0"/>
              <a:t>太陰</a:t>
            </a:r>
            <a:r>
              <a:rPr lang="ja-JP" altLang="en-US" sz="1400" b="1" dirty="0" smtClean="0"/>
              <a:t>太陽暦）</a:t>
            </a:r>
            <a:r>
              <a:rPr lang="ja-JP" altLang="en-US" sz="1400" dirty="0" smtClean="0"/>
              <a:t>であり、</a:t>
            </a:r>
            <a:r>
              <a:rPr lang="ja-JP" altLang="en-US" sz="1400" dirty="0"/>
              <a:t>朔日を月の始まる日「</a:t>
            </a:r>
            <a:r>
              <a:rPr lang="en-US" altLang="ja-JP" sz="1400" dirty="0"/>
              <a:t>1</a:t>
            </a:r>
            <a:r>
              <a:rPr lang="ja-JP" altLang="en-US" sz="1400" dirty="0"/>
              <a:t>日」とする。月の始まりは「月立ち（つきたち）」が転じて「ついたち」と言うため、朔日は「ついたち」と訓読みし、「朔」だけでも「ついたち」と読む。</a:t>
            </a:r>
          </a:p>
          <a:p>
            <a:r>
              <a:rPr lang="ja-JP" altLang="en-US" sz="1400" dirty="0" smtClean="0"/>
              <a:t>　天保暦は今なお占いや伝統行事などで需要があり、旧暦もしくは陰暦の俗称で用いられている。ただし、現在旧暦として使われている暦は改暦前の天保暦とわずかに異なる。</a:t>
            </a:r>
          </a:p>
          <a:p>
            <a:r>
              <a:rPr lang="ja-JP" altLang="en-US" sz="1400" dirty="0" smtClean="0"/>
              <a:t>　</a:t>
            </a:r>
            <a:r>
              <a:rPr lang="ja-JP" altLang="en-US" sz="1400" b="1" dirty="0" smtClean="0"/>
              <a:t>天保暦は明治</a:t>
            </a:r>
            <a:r>
              <a:rPr lang="en-US" altLang="ja-JP" sz="1400" b="1" dirty="0" smtClean="0"/>
              <a:t>5</a:t>
            </a:r>
            <a:r>
              <a:rPr lang="ja-JP" altLang="en-US" sz="1400" b="1" dirty="0" smtClean="0"/>
              <a:t>年</a:t>
            </a:r>
            <a:r>
              <a:rPr lang="en-US" altLang="ja-JP" sz="1400" b="1" dirty="0" smtClean="0"/>
              <a:t>12</a:t>
            </a:r>
            <a:r>
              <a:rPr lang="ja-JP" altLang="en-US" sz="1400" b="1" dirty="0" smtClean="0"/>
              <a:t>月</a:t>
            </a:r>
            <a:r>
              <a:rPr lang="en-US" altLang="ja-JP" sz="1400" b="1" dirty="0" smtClean="0"/>
              <a:t>2</a:t>
            </a:r>
            <a:r>
              <a:rPr lang="ja-JP" altLang="en-US" sz="1400" b="1" dirty="0" smtClean="0"/>
              <a:t>日（</a:t>
            </a:r>
            <a:r>
              <a:rPr lang="en-US" altLang="ja-JP" sz="1400" b="1" dirty="0" smtClean="0"/>
              <a:t>1872</a:t>
            </a:r>
            <a:r>
              <a:rPr lang="ja-JP" altLang="en-US" sz="1400" b="1" dirty="0" smtClean="0"/>
              <a:t>年</a:t>
            </a:r>
            <a:r>
              <a:rPr lang="en-US" altLang="ja-JP" sz="1400" b="1" dirty="0" smtClean="0"/>
              <a:t>12</a:t>
            </a:r>
            <a:r>
              <a:rPr lang="ja-JP" altLang="en-US" sz="1400" b="1" dirty="0" smtClean="0"/>
              <a:t>月</a:t>
            </a:r>
            <a:r>
              <a:rPr lang="en-US" altLang="ja-JP" sz="1400" b="1" dirty="0" smtClean="0"/>
              <a:t>31</a:t>
            </a:r>
            <a:r>
              <a:rPr lang="ja-JP" altLang="en-US" sz="1400" b="1" dirty="0" smtClean="0"/>
              <a:t>日）まで使われて</a:t>
            </a:r>
            <a:r>
              <a:rPr lang="ja-JP" altLang="en-US" sz="1400" dirty="0" smtClean="0"/>
              <a:t>いた。その翌日の</a:t>
            </a:r>
            <a:r>
              <a:rPr lang="en-US" altLang="ja-JP" sz="1400" dirty="0" smtClean="0"/>
              <a:t>12</a:t>
            </a:r>
            <a:r>
              <a:rPr lang="ja-JP" altLang="en-US" sz="1400" dirty="0" smtClean="0"/>
              <a:t>月</a:t>
            </a:r>
            <a:r>
              <a:rPr lang="en-US" altLang="ja-JP" sz="1400" dirty="0" smtClean="0"/>
              <a:t>3</a:t>
            </a:r>
            <a:r>
              <a:rPr lang="ja-JP" altLang="en-US" sz="1400" dirty="0" smtClean="0"/>
              <a:t>日をもって明治</a:t>
            </a:r>
            <a:r>
              <a:rPr lang="en-US" altLang="ja-JP" sz="1400" dirty="0" smtClean="0"/>
              <a:t>6</a:t>
            </a:r>
            <a:r>
              <a:rPr lang="ja-JP" altLang="en-US" sz="1400" dirty="0" smtClean="0"/>
              <a:t>年（</a:t>
            </a:r>
            <a:r>
              <a:rPr lang="en-US" altLang="ja-JP" sz="1400" dirty="0" smtClean="0"/>
              <a:t>1873</a:t>
            </a:r>
            <a:r>
              <a:rPr lang="ja-JP" altLang="en-US" sz="1400" dirty="0" smtClean="0"/>
              <a:t>年）</a:t>
            </a:r>
            <a:r>
              <a:rPr lang="en-US" altLang="ja-JP" sz="1400" dirty="0" smtClean="0"/>
              <a:t>1</a:t>
            </a:r>
            <a:r>
              <a:rPr lang="ja-JP" altLang="en-US" sz="1400" dirty="0" smtClean="0"/>
              <a:t>月</a:t>
            </a:r>
            <a:r>
              <a:rPr lang="en-US" altLang="ja-JP" sz="1400" dirty="0" smtClean="0"/>
              <a:t>1</a:t>
            </a:r>
            <a:r>
              <a:rPr lang="ja-JP" altLang="en-US" sz="1400" dirty="0" smtClean="0"/>
              <a:t>日に改められ、グレゴリオ暦（太陽暦）に改暦された。改暦は明治</a:t>
            </a:r>
            <a:r>
              <a:rPr lang="en-US" altLang="ja-JP" sz="1400" dirty="0" smtClean="0"/>
              <a:t>5</a:t>
            </a:r>
            <a:r>
              <a:rPr lang="ja-JP" altLang="en-US" sz="1400" dirty="0" smtClean="0"/>
              <a:t>年</a:t>
            </a:r>
            <a:r>
              <a:rPr lang="en-US" altLang="ja-JP" sz="1400" dirty="0" smtClean="0"/>
              <a:t>11</a:t>
            </a:r>
            <a:r>
              <a:rPr lang="ja-JP" altLang="en-US" sz="1400" dirty="0" smtClean="0"/>
              <a:t>月</a:t>
            </a:r>
            <a:r>
              <a:rPr lang="en-US" altLang="ja-JP" sz="1400" dirty="0" smtClean="0"/>
              <a:t>9</a:t>
            </a:r>
            <a:r>
              <a:rPr lang="ja-JP" altLang="en-US" sz="1400" dirty="0" smtClean="0"/>
              <a:t>日（</a:t>
            </a:r>
            <a:r>
              <a:rPr lang="en-US" altLang="ja-JP" sz="1400" dirty="0" smtClean="0"/>
              <a:t>1872</a:t>
            </a:r>
            <a:r>
              <a:rPr lang="ja-JP" altLang="en-US" sz="1400" dirty="0" smtClean="0"/>
              <a:t>年</a:t>
            </a:r>
            <a:r>
              <a:rPr lang="en-US" altLang="ja-JP" sz="1400" dirty="0" smtClean="0"/>
              <a:t>12</a:t>
            </a:r>
            <a:r>
              <a:rPr lang="ja-JP" altLang="en-US" sz="1400" dirty="0" smtClean="0"/>
              <a:t>月</a:t>
            </a:r>
            <a:r>
              <a:rPr lang="en-US" altLang="ja-JP" sz="1400" dirty="0" smtClean="0"/>
              <a:t>9</a:t>
            </a:r>
            <a:r>
              <a:rPr lang="ja-JP" altLang="en-US" sz="1400" dirty="0" smtClean="0"/>
              <a:t>日）に布告し、翌月に実施された。</a:t>
            </a:r>
            <a:endParaRPr lang="en-US" altLang="ja-JP" sz="1400" dirty="0" smtClean="0"/>
          </a:p>
          <a:p>
            <a:r>
              <a:rPr lang="ja-JP" altLang="en-US" sz="1400" dirty="0" smtClean="0"/>
              <a:t>　中国大陸・香港・台灣・韓国・ベトナム・モンゴルでは、最も重要な祝祭日の一つであり、グレゴリオ暦（新暦）の正月よりずっと盛大に祝われる。</a:t>
            </a:r>
            <a:endParaRPr lang="ja-JP" altLang="en-US" sz="1400" dirty="0"/>
          </a:p>
        </p:txBody>
      </p:sp>
      <p:sp>
        <p:nvSpPr>
          <p:cNvPr id="7" name="テキスト ボックス 6"/>
          <p:cNvSpPr txBox="1"/>
          <p:nvPr/>
        </p:nvSpPr>
        <p:spPr>
          <a:xfrm>
            <a:off x="928662" y="763769"/>
            <a:ext cx="2501006" cy="307777"/>
          </a:xfrm>
          <a:prstGeom prst="rect">
            <a:avLst/>
          </a:prstGeom>
          <a:noFill/>
        </p:spPr>
        <p:txBody>
          <a:bodyPr wrap="none" rtlCol="0">
            <a:spAutoFit/>
          </a:bodyPr>
          <a:lstStyle/>
          <a:p>
            <a:r>
              <a:rPr kumimoji="1" lang="ja-JP" altLang="en-US" sz="1400" b="1" dirty="0" smtClean="0"/>
              <a:t>日本の旧歴（天保歴）の考え方</a:t>
            </a:r>
            <a:endParaRPr kumimoji="1" lang="ja-JP" altLang="en-US" sz="1400" b="1" dirty="0"/>
          </a:p>
        </p:txBody>
      </p:sp>
      <p:graphicFrame>
        <p:nvGraphicFramePr>
          <p:cNvPr id="8" name="表 7"/>
          <p:cNvGraphicFramePr>
            <a:graphicFrameLocks noGrp="1"/>
          </p:cNvGraphicFramePr>
          <p:nvPr/>
        </p:nvGraphicFramePr>
        <p:xfrm>
          <a:off x="251582" y="1142984"/>
          <a:ext cx="3677476" cy="4064004"/>
        </p:xfrm>
        <a:graphic>
          <a:graphicData uri="http://schemas.openxmlformats.org/drawingml/2006/table">
            <a:tbl>
              <a:tblPr/>
              <a:tblGrid>
                <a:gridCol w="534204"/>
                <a:gridCol w="714380"/>
                <a:gridCol w="571504"/>
                <a:gridCol w="714380"/>
                <a:gridCol w="1143008"/>
              </a:tblGrid>
              <a:tr h="517236">
                <a:tc>
                  <a:txBody>
                    <a:bodyPr/>
                    <a:lstStyle/>
                    <a:p>
                      <a:r>
                        <a:rPr lang="ja-JP" altLang="en-US" sz="1400" dirty="0"/>
                        <a:t>季節</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節</a:t>
                      </a:r>
                      <a:r>
                        <a:rPr lang="ja-JP" altLang="en-US" sz="1400" dirty="0"/>
                        <a:t>月</a:t>
                      </a:r>
                    </a:p>
                  </a:txBody>
                  <a:tcPr marL="73891" marR="73891" marT="36945" marB="36945" anchor="ctr">
                    <a:lnL>
                      <a:noFill/>
                    </a:lnL>
                    <a:lnR>
                      <a:noFill/>
                    </a:lnR>
                    <a:lnT>
                      <a:noFill/>
                    </a:lnT>
                    <a:lnB>
                      <a:noFill/>
                    </a:lnB>
                    <a:solidFill>
                      <a:srgbClr val="FFC000"/>
                    </a:solidFill>
                  </a:tcPr>
                </a:tc>
                <a:tc>
                  <a:txBody>
                    <a:bodyPr/>
                    <a:lstStyle/>
                    <a:p>
                      <a:r>
                        <a:rPr lang="ja-JP" altLang="en-US" sz="1400"/>
                        <a:t>中気</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黄</a:t>
                      </a:r>
                      <a:r>
                        <a:rPr lang="ja-JP" altLang="en-US" sz="1400" dirty="0"/>
                        <a:t>経</a:t>
                      </a:r>
                    </a:p>
                  </a:txBody>
                  <a:tcPr marL="73891" marR="73891" marT="36945" marB="36945" anchor="ctr">
                    <a:lnL>
                      <a:noFill/>
                    </a:lnL>
                    <a:lnR>
                      <a:noFill/>
                    </a:lnR>
                    <a:lnT>
                      <a:noFill/>
                    </a:lnT>
                    <a:lnB>
                      <a:noFill/>
                    </a:lnB>
                    <a:solidFill>
                      <a:srgbClr val="FFC000"/>
                    </a:solidFill>
                  </a:tcPr>
                </a:tc>
                <a:tc>
                  <a:txBody>
                    <a:bodyPr/>
                    <a:lstStyle/>
                    <a:p>
                      <a:r>
                        <a:rPr lang="ja-JP" altLang="en-US" sz="1400"/>
                        <a:t>グレゴリオ暦</a:t>
                      </a:r>
                    </a:p>
                  </a:txBody>
                  <a:tcPr marL="73891" marR="73891" marT="36945" marB="36945" anchor="ctr">
                    <a:lnL>
                      <a:noFill/>
                    </a:lnL>
                    <a:lnR>
                      <a:noFill/>
                    </a:lnR>
                    <a:lnT>
                      <a:noFill/>
                    </a:lnT>
                    <a:lnB>
                      <a:noFill/>
                    </a:lnB>
                    <a:solidFill>
                      <a:srgbClr val="FFC000"/>
                    </a:solidFill>
                  </a:tcPr>
                </a:tc>
              </a:tr>
              <a:tr h="295564">
                <a:tc rowSpan="3">
                  <a:txBody>
                    <a:bodyPr/>
                    <a:lstStyle/>
                    <a:p>
                      <a:r>
                        <a:rPr lang="ja-JP" altLang="en-US" sz="1400" b="1" dirty="0" smtClean="0"/>
                        <a:t>　春</a:t>
                      </a:r>
                      <a:endParaRPr lang="ja-JP" altLang="en-US" sz="1400" b="1" dirty="0"/>
                    </a:p>
                  </a:txBody>
                  <a:tcPr marL="73891" marR="73891" marT="36945" marB="36945" anchor="ctr">
                    <a:lnL>
                      <a:noFill/>
                    </a:lnL>
                    <a:lnR>
                      <a:noFill/>
                    </a:lnR>
                    <a:lnT>
                      <a:noFill/>
                    </a:lnT>
                    <a:lnB>
                      <a:noFill/>
                    </a:lnB>
                    <a:solidFill>
                      <a:srgbClr val="FFC000"/>
                    </a:solidFill>
                  </a:tcPr>
                </a:tc>
                <a:tc>
                  <a:txBody>
                    <a:bodyPr/>
                    <a:lstStyle/>
                    <a:p>
                      <a:pPr algn="r"/>
                      <a:r>
                        <a:rPr lang="ja-JP" altLang="en-US" sz="1400" b="1" dirty="0"/>
                        <a:t>一月</a:t>
                      </a:r>
                    </a:p>
                  </a:txBody>
                  <a:tcPr marL="73891" marR="73891" marT="36945" marB="36945" anchor="ctr">
                    <a:lnL>
                      <a:noFill/>
                    </a:lnL>
                    <a:lnR>
                      <a:noFill/>
                    </a:lnR>
                    <a:lnT>
                      <a:noFill/>
                    </a:lnT>
                    <a:lnB>
                      <a:noFill/>
                    </a:lnB>
                    <a:solidFill>
                      <a:srgbClr val="FFC000"/>
                    </a:solidFill>
                  </a:tcPr>
                </a:tc>
                <a:tc>
                  <a:txBody>
                    <a:bodyPr/>
                    <a:lstStyle/>
                    <a:p>
                      <a:r>
                        <a:rPr lang="ja-JP" altLang="en-US" sz="1400" b="1" dirty="0"/>
                        <a:t>雨水</a:t>
                      </a:r>
                    </a:p>
                  </a:txBody>
                  <a:tcPr marL="73891" marR="73891" marT="36945" marB="36945" anchor="ctr">
                    <a:lnL>
                      <a:noFill/>
                    </a:lnL>
                    <a:lnR>
                      <a:noFill/>
                    </a:lnR>
                    <a:lnT>
                      <a:noFill/>
                    </a:lnT>
                    <a:lnB>
                      <a:noFill/>
                    </a:lnB>
                    <a:solidFill>
                      <a:srgbClr val="FFC000"/>
                    </a:solidFill>
                  </a:tcPr>
                </a:tc>
                <a:tc>
                  <a:txBody>
                    <a:bodyPr/>
                    <a:lstStyle/>
                    <a:p>
                      <a:r>
                        <a:rPr lang="en-US" altLang="ja-JP" sz="1400" dirty="0" smtClean="0"/>
                        <a:t>330</a:t>
                      </a:r>
                      <a:r>
                        <a:rPr lang="ja-JP" altLang="en-US" sz="1400" dirty="0"/>
                        <a:t>度</a:t>
                      </a:r>
                    </a:p>
                  </a:txBody>
                  <a:tcPr marL="73891" marR="73891" marT="36945" marB="36945" anchor="ctr">
                    <a:lnL>
                      <a:noFill/>
                    </a:lnL>
                    <a:lnR>
                      <a:noFill/>
                    </a:lnR>
                    <a:lnT>
                      <a:noFill/>
                    </a:lnT>
                    <a:lnB>
                      <a:noFill/>
                    </a:lnB>
                    <a:solidFill>
                      <a:srgbClr val="FFC000"/>
                    </a:solidFill>
                  </a:tcPr>
                </a:tc>
                <a:tc>
                  <a:txBody>
                    <a:bodyPr/>
                    <a:lstStyle/>
                    <a:p>
                      <a:r>
                        <a:rPr lang="ja-JP" altLang="en-US" sz="1400" b="1" dirty="0" smtClean="0"/>
                        <a:t>　</a:t>
                      </a:r>
                      <a:r>
                        <a:rPr lang="en-US" altLang="ja-JP" sz="1400" b="1" dirty="0" smtClean="0"/>
                        <a:t>2</a:t>
                      </a:r>
                      <a:r>
                        <a:rPr lang="ja-JP" altLang="en-US" sz="1400" b="1" dirty="0"/>
                        <a:t>月</a:t>
                      </a:r>
                      <a:r>
                        <a:rPr lang="en-US" altLang="ja-JP" sz="1400" b="1" dirty="0"/>
                        <a:t>19</a:t>
                      </a:r>
                      <a:r>
                        <a:rPr lang="ja-JP" altLang="en-US" sz="1400" b="1" dirty="0"/>
                        <a:t>日</a:t>
                      </a:r>
                    </a:p>
                  </a:txBody>
                  <a:tcPr marL="73891" marR="73891" marT="36945" marB="36945" anchor="ctr">
                    <a:lnL>
                      <a:noFill/>
                    </a:lnL>
                    <a:lnR>
                      <a:noFill/>
                    </a:lnR>
                    <a:lnT>
                      <a:noFill/>
                    </a:lnT>
                    <a:lnB>
                      <a:noFill/>
                    </a:lnB>
                    <a:solidFill>
                      <a:srgbClr val="FFC000"/>
                    </a:solidFill>
                  </a:tcPr>
                </a:tc>
              </a:tr>
              <a:tr h="295564">
                <a:tc vMerge="1">
                  <a:txBody>
                    <a:bodyPr/>
                    <a:lstStyle/>
                    <a:p>
                      <a:endParaRPr kumimoji="1" lang="ja-JP" altLang="en-US"/>
                    </a:p>
                  </a:txBody>
                  <a:tcPr/>
                </a:tc>
                <a:tc>
                  <a:txBody>
                    <a:bodyPr/>
                    <a:lstStyle/>
                    <a:p>
                      <a:pPr algn="r"/>
                      <a:r>
                        <a:rPr lang="ja-JP" altLang="en-US" sz="1400" dirty="0"/>
                        <a:t>二月</a:t>
                      </a:r>
                    </a:p>
                  </a:txBody>
                  <a:tcPr marL="73891" marR="73891" marT="36945" marB="36945" anchor="ctr">
                    <a:lnL>
                      <a:noFill/>
                    </a:lnL>
                    <a:lnR>
                      <a:noFill/>
                    </a:lnR>
                    <a:lnT>
                      <a:noFill/>
                    </a:lnT>
                    <a:lnB>
                      <a:noFill/>
                    </a:lnB>
                    <a:solidFill>
                      <a:srgbClr val="FFC000"/>
                    </a:solidFill>
                  </a:tcPr>
                </a:tc>
                <a:tc>
                  <a:txBody>
                    <a:bodyPr/>
                    <a:lstStyle/>
                    <a:p>
                      <a:r>
                        <a:rPr lang="ja-JP" altLang="en-US" sz="1400" dirty="0"/>
                        <a:t>春分</a:t>
                      </a:r>
                    </a:p>
                  </a:txBody>
                  <a:tcPr marL="73891" marR="73891" marT="36945" marB="36945" anchor="ctr">
                    <a:lnL>
                      <a:noFill/>
                    </a:lnL>
                    <a:lnR>
                      <a:noFill/>
                    </a:lnR>
                    <a:lnT>
                      <a:noFill/>
                    </a:lnT>
                    <a:lnB>
                      <a:noFill/>
                    </a:lnB>
                    <a:solidFill>
                      <a:srgbClr val="FFC000"/>
                    </a:solidFill>
                  </a:tcPr>
                </a:tc>
                <a:tc>
                  <a:txBody>
                    <a:bodyPr/>
                    <a:lstStyle/>
                    <a:p>
                      <a:r>
                        <a:rPr lang="en-US" altLang="ja-JP" sz="1400"/>
                        <a:t>000</a:t>
                      </a:r>
                      <a:r>
                        <a:rPr lang="ja-JP" altLang="en-US" sz="140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3</a:t>
                      </a:r>
                      <a:r>
                        <a:rPr lang="ja-JP" altLang="en-US" sz="1400" dirty="0"/>
                        <a:t>月</a:t>
                      </a:r>
                      <a:r>
                        <a:rPr lang="en-US" altLang="ja-JP" sz="1400" dirty="0"/>
                        <a:t>21</a:t>
                      </a:r>
                      <a:r>
                        <a:rPr lang="ja-JP" altLang="en-US" sz="1400" dirty="0"/>
                        <a:t>日</a:t>
                      </a:r>
                    </a:p>
                  </a:txBody>
                  <a:tcPr marL="73891" marR="73891" marT="36945" marB="36945" anchor="ctr">
                    <a:lnL>
                      <a:noFill/>
                    </a:lnL>
                    <a:lnR>
                      <a:noFill/>
                    </a:lnR>
                    <a:lnT>
                      <a:noFill/>
                    </a:lnT>
                    <a:lnB>
                      <a:noFill/>
                    </a:lnB>
                    <a:solidFill>
                      <a:srgbClr val="FFC000"/>
                    </a:solidFill>
                  </a:tcPr>
                </a:tc>
              </a:tr>
              <a:tr h="295564">
                <a:tc vMerge="1">
                  <a:txBody>
                    <a:bodyPr/>
                    <a:lstStyle/>
                    <a:p>
                      <a:endParaRPr kumimoji="1" lang="ja-JP" altLang="en-US"/>
                    </a:p>
                  </a:txBody>
                  <a:tcPr/>
                </a:tc>
                <a:tc>
                  <a:txBody>
                    <a:bodyPr/>
                    <a:lstStyle/>
                    <a:p>
                      <a:pPr algn="r"/>
                      <a:r>
                        <a:rPr lang="ja-JP" altLang="en-US" sz="1400" dirty="0"/>
                        <a:t>三月</a:t>
                      </a:r>
                    </a:p>
                  </a:txBody>
                  <a:tcPr marL="73891" marR="73891" marT="36945" marB="36945" anchor="ctr">
                    <a:lnL>
                      <a:noFill/>
                    </a:lnL>
                    <a:lnR>
                      <a:noFill/>
                    </a:lnR>
                    <a:lnT>
                      <a:noFill/>
                    </a:lnT>
                    <a:lnB>
                      <a:noFill/>
                    </a:lnB>
                    <a:solidFill>
                      <a:srgbClr val="FFC000"/>
                    </a:solidFill>
                  </a:tcPr>
                </a:tc>
                <a:tc>
                  <a:txBody>
                    <a:bodyPr/>
                    <a:lstStyle/>
                    <a:p>
                      <a:r>
                        <a:rPr lang="ja-JP" altLang="en-US" sz="1400" dirty="0"/>
                        <a:t>穀雨</a:t>
                      </a:r>
                    </a:p>
                  </a:txBody>
                  <a:tcPr marL="73891" marR="73891" marT="36945" marB="36945" anchor="ctr">
                    <a:lnL>
                      <a:noFill/>
                    </a:lnL>
                    <a:lnR>
                      <a:noFill/>
                    </a:lnR>
                    <a:lnT>
                      <a:noFill/>
                    </a:lnT>
                    <a:lnB>
                      <a:noFill/>
                    </a:lnB>
                    <a:solidFill>
                      <a:srgbClr val="FFC000"/>
                    </a:solidFill>
                  </a:tcPr>
                </a:tc>
                <a:tc>
                  <a:txBody>
                    <a:bodyPr/>
                    <a:lstStyle/>
                    <a:p>
                      <a:r>
                        <a:rPr lang="en-US" altLang="ja-JP" sz="1400"/>
                        <a:t>030</a:t>
                      </a:r>
                      <a:r>
                        <a:rPr lang="ja-JP" altLang="en-US" sz="140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4</a:t>
                      </a:r>
                      <a:r>
                        <a:rPr lang="ja-JP" altLang="en-US" sz="1400" dirty="0" smtClean="0"/>
                        <a:t>月</a:t>
                      </a:r>
                      <a:r>
                        <a:rPr lang="en-US" altLang="ja-JP" sz="1400" dirty="0" smtClean="0"/>
                        <a:t>20</a:t>
                      </a:r>
                      <a:r>
                        <a:rPr lang="ja-JP" altLang="en-US" sz="1400" dirty="0" smtClean="0"/>
                        <a:t>日</a:t>
                      </a:r>
                      <a:endParaRPr lang="ja-JP" altLang="en-US" sz="1400" dirty="0"/>
                    </a:p>
                  </a:txBody>
                  <a:tcPr marL="73891" marR="73891" marT="36945" marB="36945" anchor="ctr">
                    <a:lnL>
                      <a:noFill/>
                    </a:lnL>
                    <a:lnR>
                      <a:noFill/>
                    </a:lnR>
                    <a:lnT>
                      <a:noFill/>
                    </a:lnT>
                    <a:lnB>
                      <a:noFill/>
                    </a:lnB>
                    <a:solidFill>
                      <a:srgbClr val="FFC000"/>
                    </a:solidFill>
                  </a:tcPr>
                </a:tc>
              </a:tr>
              <a:tr h="295564">
                <a:tc rowSpan="3">
                  <a:txBody>
                    <a:bodyPr/>
                    <a:lstStyle/>
                    <a:p>
                      <a:r>
                        <a:rPr lang="ja-JP" altLang="en-US" sz="1400" dirty="0" smtClean="0"/>
                        <a:t>　夏</a:t>
                      </a:r>
                      <a:endParaRPr lang="ja-JP" altLang="en-US" sz="1400" dirty="0"/>
                    </a:p>
                  </a:txBody>
                  <a:tcPr marL="73891" marR="73891" marT="36945" marB="36945" anchor="ctr">
                    <a:lnL>
                      <a:noFill/>
                    </a:lnL>
                    <a:lnR>
                      <a:noFill/>
                    </a:lnR>
                    <a:lnT>
                      <a:noFill/>
                    </a:lnT>
                    <a:lnB>
                      <a:noFill/>
                    </a:lnB>
                    <a:solidFill>
                      <a:srgbClr val="FFC000"/>
                    </a:solidFill>
                  </a:tcPr>
                </a:tc>
                <a:tc>
                  <a:txBody>
                    <a:bodyPr/>
                    <a:lstStyle/>
                    <a:p>
                      <a:pPr algn="r"/>
                      <a:r>
                        <a:rPr lang="ja-JP" altLang="en-US" sz="1400" dirty="0"/>
                        <a:t>四月</a:t>
                      </a:r>
                    </a:p>
                  </a:txBody>
                  <a:tcPr marL="73891" marR="73891" marT="36945" marB="36945" anchor="ctr">
                    <a:lnL>
                      <a:noFill/>
                    </a:lnL>
                    <a:lnR>
                      <a:noFill/>
                    </a:lnR>
                    <a:lnT>
                      <a:noFill/>
                    </a:lnT>
                    <a:lnB>
                      <a:noFill/>
                    </a:lnB>
                    <a:solidFill>
                      <a:srgbClr val="FFC000"/>
                    </a:solidFill>
                  </a:tcPr>
                </a:tc>
                <a:tc>
                  <a:txBody>
                    <a:bodyPr/>
                    <a:lstStyle/>
                    <a:p>
                      <a:r>
                        <a:rPr lang="ja-JP" altLang="en-US" sz="1400" dirty="0"/>
                        <a:t>小満</a:t>
                      </a:r>
                    </a:p>
                  </a:txBody>
                  <a:tcPr marL="73891" marR="73891" marT="36945" marB="36945" anchor="ctr">
                    <a:lnL>
                      <a:noFill/>
                    </a:lnL>
                    <a:lnR>
                      <a:noFill/>
                    </a:lnR>
                    <a:lnT>
                      <a:noFill/>
                    </a:lnT>
                    <a:lnB>
                      <a:noFill/>
                    </a:lnB>
                    <a:solidFill>
                      <a:srgbClr val="FFC000"/>
                    </a:solidFill>
                  </a:tcPr>
                </a:tc>
                <a:tc>
                  <a:txBody>
                    <a:bodyPr/>
                    <a:lstStyle/>
                    <a:p>
                      <a:r>
                        <a:rPr lang="en-US" altLang="ja-JP" sz="1400"/>
                        <a:t>060</a:t>
                      </a:r>
                      <a:r>
                        <a:rPr lang="ja-JP" altLang="en-US" sz="140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5</a:t>
                      </a:r>
                      <a:r>
                        <a:rPr lang="ja-JP" altLang="en-US" sz="1400" dirty="0"/>
                        <a:t>月</a:t>
                      </a:r>
                      <a:r>
                        <a:rPr lang="en-US" altLang="ja-JP" sz="1400" dirty="0"/>
                        <a:t>21</a:t>
                      </a:r>
                      <a:r>
                        <a:rPr lang="ja-JP" altLang="en-US" sz="1400" dirty="0"/>
                        <a:t>日</a:t>
                      </a:r>
                    </a:p>
                  </a:txBody>
                  <a:tcPr marL="73891" marR="73891" marT="36945" marB="36945" anchor="ctr">
                    <a:lnL>
                      <a:noFill/>
                    </a:lnL>
                    <a:lnR>
                      <a:noFill/>
                    </a:lnR>
                    <a:lnT>
                      <a:noFill/>
                    </a:lnT>
                    <a:lnB>
                      <a:noFill/>
                    </a:lnB>
                    <a:solidFill>
                      <a:srgbClr val="FFC000"/>
                    </a:solidFill>
                  </a:tcPr>
                </a:tc>
              </a:tr>
              <a:tr h="295564">
                <a:tc vMerge="1">
                  <a:txBody>
                    <a:bodyPr/>
                    <a:lstStyle/>
                    <a:p>
                      <a:endParaRPr kumimoji="1" lang="ja-JP" altLang="en-US"/>
                    </a:p>
                  </a:txBody>
                  <a:tcPr/>
                </a:tc>
                <a:tc>
                  <a:txBody>
                    <a:bodyPr/>
                    <a:lstStyle/>
                    <a:p>
                      <a:pPr algn="r"/>
                      <a:r>
                        <a:rPr lang="ja-JP" altLang="en-US" sz="1400" dirty="0"/>
                        <a:t>五月</a:t>
                      </a:r>
                    </a:p>
                  </a:txBody>
                  <a:tcPr marL="73891" marR="73891" marT="36945" marB="36945" anchor="ctr">
                    <a:lnL>
                      <a:noFill/>
                    </a:lnL>
                    <a:lnR>
                      <a:noFill/>
                    </a:lnR>
                    <a:lnT>
                      <a:noFill/>
                    </a:lnT>
                    <a:lnB>
                      <a:noFill/>
                    </a:lnB>
                    <a:solidFill>
                      <a:srgbClr val="FFC000"/>
                    </a:solidFill>
                  </a:tcPr>
                </a:tc>
                <a:tc>
                  <a:txBody>
                    <a:bodyPr/>
                    <a:lstStyle/>
                    <a:p>
                      <a:r>
                        <a:rPr lang="ja-JP" altLang="en-US" sz="1400" dirty="0"/>
                        <a:t>夏至</a:t>
                      </a:r>
                    </a:p>
                  </a:txBody>
                  <a:tcPr marL="73891" marR="73891" marT="36945" marB="36945" anchor="ctr">
                    <a:lnL>
                      <a:noFill/>
                    </a:lnL>
                    <a:lnR>
                      <a:noFill/>
                    </a:lnR>
                    <a:lnT>
                      <a:noFill/>
                    </a:lnT>
                    <a:lnB>
                      <a:noFill/>
                    </a:lnB>
                    <a:solidFill>
                      <a:srgbClr val="FFC000"/>
                    </a:solidFill>
                  </a:tcPr>
                </a:tc>
                <a:tc>
                  <a:txBody>
                    <a:bodyPr/>
                    <a:lstStyle/>
                    <a:p>
                      <a:r>
                        <a:rPr lang="en-US" altLang="ja-JP" sz="1400"/>
                        <a:t>090</a:t>
                      </a:r>
                      <a:r>
                        <a:rPr lang="ja-JP" altLang="en-US" sz="140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6</a:t>
                      </a:r>
                      <a:r>
                        <a:rPr lang="ja-JP" altLang="en-US" sz="1400" dirty="0"/>
                        <a:t>月</a:t>
                      </a:r>
                      <a:r>
                        <a:rPr lang="en-US" altLang="ja-JP" sz="1400" dirty="0"/>
                        <a:t>21</a:t>
                      </a:r>
                      <a:r>
                        <a:rPr lang="ja-JP" altLang="en-US" sz="1400" dirty="0"/>
                        <a:t>日</a:t>
                      </a:r>
                    </a:p>
                  </a:txBody>
                  <a:tcPr marL="73891" marR="73891" marT="36945" marB="36945" anchor="ctr">
                    <a:lnL>
                      <a:noFill/>
                    </a:lnL>
                    <a:lnR>
                      <a:noFill/>
                    </a:lnR>
                    <a:lnT>
                      <a:noFill/>
                    </a:lnT>
                    <a:lnB>
                      <a:noFill/>
                    </a:lnB>
                    <a:solidFill>
                      <a:srgbClr val="FFC000"/>
                    </a:solidFill>
                  </a:tcPr>
                </a:tc>
              </a:tr>
              <a:tr h="295564">
                <a:tc vMerge="1">
                  <a:txBody>
                    <a:bodyPr/>
                    <a:lstStyle/>
                    <a:p>
                      <a:endParaRPr kumimoji="1" lang="ja-JP" altLang="en-US"/>
                    </a:p>
                  </a:txBody>
                  <a:tcPr/>
                </a:tc>
                <a:tc>
                  <a:txBody>
                    <a:bodyPr/>
                    <a:lstStyle/>
                    <a:p>
                      <a:pPr algn="r"/>
                      <a:r>
                        <a:rPr lang="ja-JP" altLang="en-US" sz="1400" dirty="0"/>
                        <a:t>六月</a:t>
                      </a:r>
                    </a:p>
                  </a:txBody>
                  <a:tcPr marL="73891" marR="73891" marT="36945" marB="36945" anchor="ctr">
                    <a:lnL>
                      <a:noFill/>
                    </a:lnL>
                    <a:lnR>
                      <a:noFill/>
                    </a:lnR>
                    <a:lnT>
                      <a:noFill/>
                    </a:lnT>
                    <a:lnB>
                      <a:noFill/>
                    </a:lnB>
                    <a:solidFill>
                      <a:srgbClr val="FFC000"/>
                    </a:solidFill>
                  </a:tcPr>
                </a:tc>
                <a:tc>
                  <a:txBody>
                    <a:bodyPr/>
                    <a:lstStyle/>
                    <a:p>
                      <a:r>
                        <a:rPr lang="ja-JP" altLang="en-US" sz="1400" dirty="0"/>
                        <a:t>大暑</a:t>
                      </a:r>
                    </a:p>
                  </a:txBody>
                  <a:tcPr marL="73891" marR="73891" marT="36945" marB="36945" anchor="ctr">
                    <a:lnL>
                      <a:noFill/>
                    </a:lnL>
                    <a:lnR>
                      <a:noFill/>
                    </a:lnR>
                    <a:lnT>
                      <a:noFill/>
                    </a:lnT>
                    <a:lnB>
                      <a:noFill/>
                    </a:lnB>
                    <a:solidFill>
                      <a:srgbClr val="FFC000"/>
                    </a:solidFill>
                  </a:tcPr>
                </a:tc>
                <a:tc>
                  <a:txBody>
                    <a:bodyPr/>
                    <a:lstStyle/>
                    <a:p>
                      <a:r>
                        <a:rPr lang="en-US" altLang="ja-JP" sz="1400"/>
                        <a:t>120</a:t>
                      </a:r>
                      <a:r>
                        <a:rPr lang="ja-JP" altLang="en-US" sz="140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7</a:t>
                      </a:r>
                      <a:r>
                        <a:rPr lang="ja-JP" altLang="en-US" sz="1400" dirty="0"/>
                        <a:t>月</a:t>
                      </a:r>
                      <a:r>
                        <a:rPr lang="en-US" altLang="ja-JP" sz="1400" dirty="0"/>
                        <a:t>23</a:t>
                      </a:r>
                      <a:r>
                        <a:rPr lang="ja-JP" altLang="en-US" sz="1400" dirty="0"/>
                        <a:t>日</a:t>
                      </a:r>
                    </a:p>
                  </a:txBody>
                  <a:tcPr marL="73891" marR="73891" marT="36945" marB="36945" anchor="ctr">
                    <a:lnL>
                      <a:noFill/>
                    </a:lnL>
                    <a:lnR>
                      <a:noFill/>
                    </a:lnR>
                    <a:lnT>
                      <a:noFill/>
                    </a:lnT>
                    <a:lnB>
                      <a:noFill/>
                    </a:lnB>
                    <a:solidFill>
                      <a:srgbClr val="FFC000"/>
                    </a:solidFill>
                  </a:tcPr>
                </a:tc>
              </a:tr>
              <a:tr h="295564">
                <a:tc rowSpan="3">
                  <a:txBody>
                    <a:bodyPr/>
                    <a:lstStyle/>
                    <a:p>
                      <a:r>
                        <a:rPr lang="ja-JP" altLang="en-US" sz="1400" dirty="0" smtClean="0"/>
                        <a:t>　秋</a:t>
                      </a:r>
                      <a:endParaRPr lang="ja-JP" altLang="en-US" sz="1400" dirty="0"/>
                    </a:p>
                  </a:txBody>
                  <a:tcPr marL="73891" marR="73891" marT="36945" marB="36945" anchor="ctr">
                    <a:lnL>
                      <a:noFill/>
                    </a:lnL>
                    <a:lnR>
                      <a:noFill/>
                    </a:lnR>
                    <a:lnT>
                      <a:noFill/>
                    </a:lnT>
                    <a:lnB>
                      <a:noFill/>
                    </a:lnB>
                    <a:solidFill>
                      <a:srgbClr val="FFC000"/>
                    </a:solidFill>
                  </a:tcPr>
                </a:tc>
                <a:tc>
                  <a:txBody>
                    <a:bodyPr/>
                    <a:lstStyle/>
                    <a:p>
                      <a:pPr algn="r"/>
                      <a:r>
                        <a:rPr lang="ja-JP" altLang="en-US" sz="1400"/>
                        <a:t>七月</a:t>
                      </a:r>
                    </a:p>
                  </a:txBody>
                  <a:tcPr marL="73891" marR="73891" marT="36945" marB="36945" anchor="ctr">
                    <a:lnL>
                      <a:noFill/>
                    </a:lnL>
                    <a:lnR>
                      <a:noFill/>
                    </a:lnR>
                    <a:lnT>
                      <a:noFill/>
                    </a:lnT>
                    <a:lnB>
                      <a:noFill/>
                    </a:lnB>
                    <a:solidFill>
                      <a:srgbClr val="FFC000"/>
                    </a:solidFill>
                  </a:tcPr>
                </a:tc>
                <a:tc>
                  <a:txBody>
                    <a:bodyPr/>
                    <a:lstStyle/>
                    <a:p>
                      <a:r>
                        <a:rPr lang="ja-JP" altLang="en-US" sz="1400" dirty="0"/>
                        <a:t>処暑</a:t>
                      </a:r>
                    </a:p>
                  </a:txBody>
                  <a:tcPr marL="73891" marR="73891" marT="36945" marB="36945" anchor="ctr">
                    <a:lnL>
                      <a:noFill/>
                    </a:lnL>
                    <a:lnR>
                      <a:noFill/>
                    </a:lnR>
                    <a:lnT>
                      <a:noFill/>
                    </a:lnT>
                    <a:lnB>
                      <a:noFill/>
                    </a:lnB>
                    <a:solidFill>
                      <a:srgbClr val="FFC000"/>
                    </a:solidFill>
                  </a:tcPr>
                </a:tc>
                <a:tc>
                  <a:txBody>
                    <a:bodyPr/>
                    <a:lstStyle/>
                    <a:p>
                      <a:r>
                        <a:rPr lang="en-US" altLang="ja-JP" sz="1400"/>
                        <a:t>150</a:t>
                      </a:r>
                      <a:r>
                        <a:rPr lang="ja-JP" altLang="en-US" sz="140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8</a:t>
                      </a:r>
                      <a:r>
                        <a:rPr lang="ja-JP" altLang="en-US" sz="1400" dirty="0"/>
                        <a:t>月</a:t>
                      </a:r>
                      <a:r>
                        <a:rPr lang="en-US" altLang="ja-JP" sz="1400" dirty="0"/>
                        <a:t>23</a:t>
                      </a:r>
                      <a:r>
                        <a:rPr lang="ja-JP" altLang="en-US" sz="1400" dirty="0"/>
                        <a:t>日</a:t>
                      </a:r>
                    </a:p>
                  </a:txBody>
                  <a:tcPr marL="73891" marR="73891" marT="36945" marB="36945" anchor="ctr">
                    <a:lnL>
                      <a:noFill/>
                    </a:lnL>
                    <a:lnR>
                      <a:noFill/>
                    </a:lnR>
                    <a:lnT>
                      <a:noFill/>
                    </a:lnT>
                    <a:lnB>
                      <a:noFill/>
                    </a:lnB>
                    <a:solidFill>
                      <a:srgbClr val="FFC000"/>
                    </a:solidFill>
                  </a:tcPr>
                </a:tc>
              </a:tr>
              <a:tr h="295564">
                <a:tc vMerge="1">
                  <a:txBody>
                    <a:bodyPr/>
                    <a:lstStyle/>
                    <a:p>
                      <a:endParaRPr kumimoji="1" lang="ja-JP" altLang="en-US"/>
                    </a:p>
                  </a:txBody>
                  <a:tcPr/>
                </a:tc>
                <a:tc>
                  <a:txBody>
                    <a:bodyPr/>
                    <a:lstStyle/>
                    <a:p>
                      <a:pPr algn="r"/>
                      <a:r>
                        <a:rPr lang="ja-JP" altLang="en-US" sz="1400"/>
                        <a:t>八月</a:t>
                      </a:r>
                    </a:p>
                  </a:txBody>
                  <a:tcPr marL="73891" marR="73891" marT="36945" marB="36945" anchor="ctr">
                    <a:lnL>
                      <a:noFill/>
                    </a:lnL>
                    <a:lnR>
                      <a:noFill/>
                    </a:lnR>
                    <a:lnT>
                      <a:noFill/>
                    </a:lnT>
                    <a:lnB>
                      <a:noFill/>
                    </a:lnB>
                    <a:solidFill>
                      <a:srgbClr val="FFC000"/>
                    </a:solidFill>
                  </a:tcPr>
                </a:tc>
                <a:tc>
                  <a:txBody>
                    <a:bodyPr/>
                    <a:lstStyle/>
                    <a:p>
                      <a:r>
                        <a:rPr lang="ja-JP" altLang="en-US" sz="1400" dirty="0"/>
                        <a:t>秋分</a:t>
                      </a:r>
                    </a:p>
                  </a:txBody>
                  <a:tcPr marL="73891" marR="73891" marT="36945" marB="36945" anchor="ctr">
                    <a:lnL>
                      <a:noFill/>
                    </a:lnL>
                    <a:lnR>
                      <a:noFill/>
                    </a:lnR>
                    <a:lnT>
                      <a:noFill/>
                    </a:lnT>
                    <a:lnB>
                      <a:noFill/>
                    </a:lnB>
                    <a:solidFill>
                      <a:srgbClr val="FFC000"/>
                    </a:solidFill>
                  </a:tcPr>
                </a:tc>
                <a:tc>
                  <a:txBody>
                    <a:bodyPr/>
                    <a:lstStyle/>
                    <a:p>
                      <a:r>
                        <a:rPr lang="en-US" altLang="ja-JP" sz="1400"/>
                        <a:t>180</a:t>
                      </a:r>
                      <a:r>
                        <a:rPr lang="ja-JP" altLang="en-US" sz="140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9</a:t>
                      </a:r>
                      <a:r>
                        <a:rPr lang="ja-JP" altLang="en-US" sz="1400" dirty="0"/>
                        <a:t>月</a:t>
                      </a:r>
                      <a:r>
                        <a:rPr lang="en-US" altLang="ja-JP" sz="1400" dirty="0"/>
                        <a:t>23</a:t>
                      </a:r>
                      <a:r>
                        <a:rPr lang="ja-JP" altLang="en-US" sz="1400" dirty="0"/>
                        <a:t>日</a:t>
                      </a:r>
                    </a:p>
                  </a:txBody>
                  <a:tcPr marL="73891" marR="73891" marT="36945" marB="36945" anchor="ctr">
                    <a:lnL>
                      <a:noFill/>
                    </a:lnL>
                    <a:lnR>
                      <a:noFill/>
                    </a:lnR>
                    <a:lnT>
                      <a:noFill/>
                    </a:lnT>
                    <a:lnB>
                      <a:noFill/>
                    </a:lnB>
                    <a:solidFill>
                      <a:srgbClr val="FFC000"/>
                    </a:solidFill>
                  </a:tcPr>
                </a:tc>
              </a:tr>
              <a:tr h="295564">
                <a:tc vMerge="1">
                  <a:txBody>
                    <a:bodyPr/>
                    <a:lstStyle/>
                    <a:p>
                      <a:endParaRPr kumimoji="1" lang="ja-JP" altLang="en-US"/>
                    </a:p>
                  </a:txBody>
                  <a:tcPr/>
                </a:tc>
                <a:tc>
                  <a:txBody>
                    <a:bodyPr/>
                    <a:lstStyle/>
                    <a:p>
                      <a:pPr algn="r"/>
                      <a:r>
                        <a:rPr lang="ja-JP" altLang="en-US" sz="1400"/>
                        <a:t>九月</a:t>
                      </a:r>
                    </a:p>
                  </a:txBody>
                  <a:tcPr marL="73891" marR="73891" marT="36945" marB="36945" anchor="ctr">
                    <a:lnL>
                      <a:noFill/>
                    </a:lnL>
                    <a:lnR>
                      <a:noFill/>
                    </a:lnR>
                    <a:lnT>
                      <a:noFill/>
                    </a:lnT>
                    <a:lnB>
                      <a:noFill/>
                    </a:lnB>
                    <a:solidFill>
                      <a:srgbClr val="FFC000"/>
                    </a:solidFill>
                  </a:tcPr>
                </a:tc>
                <a:tc>
                  <a:txBody>
                    <a:bodyPr/>
                    <a:lstStyle/>
                    <a:p>
                      <a:r>
                        <a:rPr lang="ja-JP" altLang="en-US" sz="1400" dirty="0"/>
                        <a:t>霜降</a:t>
                      </a:r>
                    </a:p>
                  </a:txBody>
                  <a:tcPr marL="73891" marR="73891" marT="36945" marB="36945" anchor="ctr">
                    <a:lnL>
                      <a:noFill/>
                    </a:lnL>
                    <a:lnR>
                      <a:noFill/>
                    </a:lnR>
                    <a:lnT>
                      <a:noFill/>
                    </a:lnT>
                    <a:lnB>
                      <a:noFill/>
                    </a:lnB>
                    <a:solidFill>
                      <a:srgbClr val="FFC000"/>
                    </a:solidFill>
                  </a:tcPr>
                </a:tc>
                <a:tc>
                  <a:txBody>
                    <a:bodyPr/>
                    <a:lstStyle/>
                    <a:p>
                      <a:r>
                        <a:rPr lang="en-US" altLang="ja-JP" sz="1400"/>
                        <a:t>210</a:t>
                      </a:r>
                      <a:r>
                        <a:rPr lang="ja-JP" altLang="en-US" sz="140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10</a:t>
                      </a:r>
                      <a:r>
                        <a:rPr lang="ja-JP" altLang="en-US" sz="1400" dirty="0"/>
                        <a:t>月</a:t>
                      </a:r>
                      <a:r>
                        <a:rPr lang="en-US" altLang="ja-JP" sz="1400" dirty="0"/>
                        <a:t>23</a:t>
                      </a:r>
                      <a:r>
                        <a:rPr lang="ja-JP" altLang="en-US" sz="1400" dirty="0"/>
                        <a:t>日</a:t>
                      </a:r>
                    </a:p>
                  </a:txBody>
                  <a:tcPr marL="73891" marR="73891" marT="36945" marB="36945" anchor="ctr">
                    <a:lnL>
                      <a:noFill/>
                    </a:lnL>
                    <a:lnR>
                      <a:noFill/>
                    </a:lnR>
                    <a:lnT>
                      <a:noFill/>
                    </a:lnT>
                    <a:lnB>
                      <a:noFill/>
                    </a:lnB>
                    <a:solidFill>
                      <a:srgbClr val="FFC000"/>
                    </a:solidFill>
                  </a:tcPr>
                </a:tc>
              </a:tr>
              <a:tr h="295564">
                <a:tc rowSpan="3">
                  <a:txBody>
                    <a:bodyPr/>
                    <a:lstStyle/>
                    <a:p>
                      <a:r>
                        <a:rPr lang="ja-JP" altLang="en-US" sz="1400" dirty="0" smtClean="0"/>
                        <a:t>　冬</a:t>
                      </a:r>
                      <a:endParaRPr lang="ja-JP" altLang="en-US" sz="1400" dirty="0"/>
                    </a:p>
                  </a:txBody>
                  <a:tcPr marL="73891" marR="73891" marT="36945" marB="36945" anchor="ctr">
                    <a:lnL>
                      <a:noFill/>
                    </a:lnL>
                    <a:lnR>
                      <a:noFill/>
                    </a:lnR>
                    <a:lnT>
                      <a:noFill/>
                    </a:lnT>
                    <a:lnB>
                      <a:noFill/>
                    </a:lnB>
                    <a:solidFill>
                      <a:srgbClr val="FFC000"/>
                    </a:solidFill>
                  </a:tcPr>
                </a:tc>
                <a:tc>
                  <a:txBody>
                    <a:bodyPr/>
                    <a:lstStyle/>
                    <a:p>
                      <a:pPr algn="r"/>
                      <a:r>
                        <a:rPr lang="ja-JP" altLang="en-US" sz="1400"/>
                        <a:t>十月</a:t>
                      </a:r>
                    </a:p>
                  </a:txBody>
                  <a:tcPr marL="73891" marR="73891" marT="36945" marB="36945" anchor="ctr">
                    <a:lnL>
                      <a:noFill/>
                    </a:lnL>
                    <a:lnR>
                      <a:noFill/>
                    </a:lnR>
                    <a:lnT>
                      <a:noFill/>
                    </a:lnT>
                    <a:lnB>
                      <a:noFill/>
                    </a:lnB>
                    <a:solidFill>
                      <a:srgbClr val="FFC000"/>
                    </a:solidFill>
                  </a:tcPr>
                </a:tc>
                <a:tc>
                  <a:txBody>
                    <a:bodyPr/>
                    <a:lstStyle/>
                    <a:p>
                      <a:r>
                        <a:rPr lang="ja-JP" altLang="en-US" sz="1400" dirty="0"/>
                        <a:t>小雪</a:t>
                      </a:r>
                    </a:p>
                  </a:txBody>
                  <a:tcPr marL="73891" marR="73891" marT="36945" marB="36945" anchor="ctr">
                    <a:lnL>
                      <a:noFill/>
                    </a:lnL>
                    <a:lnR>
                      <a:noFill/>
                    </a:lnR>
                    <a:lnT>
                      <a:noFill/>
                    </a:lnT>
                    <a:lnB>
                      <a:noFill/>
                    </a:lnB>
                    <a:solidFill>
                      <a:srgbClr val="FFC000"/>
                    </a:solidFill>
                  </a:tcPr>
                </a:tc>
                <a:tc>
                  <a:txBody>
                    <a:bodyPr/>
                    <a:lstStyle/>
                    <a:p>
                      <a:r>
                        <a:rPr lang="en-US" altLang="ja-JP" sz="1400" dirty="0"/>
                        <a:t>240</a:t>
                      </a:r>
                      <a:r>
                        <a:rPr lang="ja-JP" altLang="en-US" sz="1400" dirty="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11</a:t>
                      </a:r>
                      <a:r>
                        <a:rPr lang="ja-JP" altLang="en-US" sz="1400" dirty="0"/>
                        <a:t>月</a:t>
                      </a:r>
                      <a:r>
                        <a:rPr lang="en-US" altLang="ja-JP" sz="1400" dirty="0"/>
                        <a:t>22</a:t>
                      </a:r>
                      <a:r>
                        <a:rPr lang="ja-JP" altLang="en-US" sz="1400" dirty="0"/>
                        <a:t>日</a:t>
                      </a:r>
                    </a:p>
                  </a:txBody>
                  <a:tcPr marL="73891" marR="73891" marT="36945" marB="36945" anchor="ctr">
                    <a:lnL>
                      <a:noFill/>
                    </a:lnL>
                    <a:lnR>
                      <a:noFill/>
                    </a:lnR>
                    <a:lnT>
                      <a:noFill/>
                    </a:lnT>
                    <a:lnB>
                      <a:noFill/>
                    </a:lnB>
                    <a:solidFill>
                      <a:srgbClr val="FFC000"/>
                    </a:solidFill>
                  </a:tcPr>
                </a:tc>
              </a:tr>
              <a:tr h="295564">
                <a:tc vMerge="1">
                  <a:txBody>
                    <a:bodyPr/>
                    <a:lstStyle/>
                    <a:p>
                      <a:endParaRPr kumimoji="1" lang="ja-JP" altLang="en-US"/>
                    </a:p>
                  </a:txBody>
                  <a:tcPr/>
                </a:tc>
                <a:tc>
                  <a:txBody>
                    <a:bodyPr/>
                    <a:lstStyle/>
                    <a:p>
                      <a:pPr algn="r"/>
                      <a:r>
                        <a:rPr lang="ja-JP" altLang="en-US" sz="1400"/>
                        <a:t>十一月</a:t>
                      </a:r>
                    </a:p>
                  </a:txBody>
                  <a:tcPr marL="73891" marR="73891" marT="36945" marB="36945" anchor="ctr">
                    <a:lnL>
                      <a:noFill/>
                    </a:lnL>
                    <a:lnR>
                      <a:noFill/>
                    </a:lnR>
                    <a:lnT>
                      <a:noFill/>
                    </a:lnT>
                    <a:lnB>
                      <a:noFill/>
                    </a:lnB>
                    <a:solidFill>
                      <a:srgbClr val="FFC000"/>
                    </a:solidFill>
                  </a:tcPr>
                </a:tc>
                <a:tc>
                  <a:txBody>
                    <a:bodyPr/>
                    <a:lstStyle/>
                    <a:p>
                      <a:r>
                        <a:rPr lang="ja-JP" altLang="en-US" sz="1400" dirty="0"/>
                        <a:t>冬至</a:t>
                      </a:r>
                    </a:p>
                  </a:txBody>
                  <a:tcPr marL="73891" marR="73891" marT="36945" marB="36945" anchor="ctr">
                    <a:lnL>
                      <a:noFill/>
                    </a:lnL>
                    <a:lnR>
                      <a:noFill/>
                    </a:lnR>
                    <a:lnT>
                      <a:noFill/>
                    </a:lnT>
                    <a:lnB>
                      <a:noFill/>
                    </a:lnB>
                    <a:solidFill>
                      <a:srgbClr val="FFC000"/>
                    </a:solidFill>
                  </a:tcPr>
                </a:tc>
                <a:tc>
                  <a:txBody>
                    <a:bodyPr/>
                    <a:lstStyle/>
                    <a:p>
                      <a:r>
                        <a:rPr lang="en-US" altLang="ja-JP" sz="1400" dirty="0"/>
                        <a:t>270</a:t>
                      </a:r>
                      <a:r>
                        <a:rPr lang="ja-JP" altLang="en-US" sz="1400" dirty="0"/>
                        <a:t>度</a:t>
                      </a:r>
                    </a:p>
                  </a:txBody>
                  <a:tcPr marL="73891" marR="73891" marT="36945" marB="36945" anchor="ctr">
                    <a:lnL>
                      <a:noFill/>
                    </a:lnL>
                    <a:lnR>
                      <a:noFill/>
                    </a:lnR>
                    <a:lnT>
                      <a:noFill/>
                    </a:lnT>
                    <a:lnB>
                      <a:noFill/>
                    </a:lnB>
                    <a:solidFill>
                      <a:srgbClr val="FFC000"/>
                    </a:solidFill>
                  </a:tcPr>
                </a:tc>
                <a:tc>
                  <a:txBody>
                    <a:bodyPr/>
                    <a:lstStyle/>
                    <a:p>
                      <a:r>
                        <a:rPr lang="ja-JP" altLang="en-US" sz="1400" dirty="0" smtClean="0"/>
                        <a:t>　</a:t>
                      </a:r>
                      <a:r>
                        <a:rPr lang="en-US" altLang="ja-JP" sz="1400" dirty="0" smtClean="0"/>
                        <a:t>12</a:t>
                      </a:r>
                      <a:r>
                        <a:rPr lang="ja-JP" altLang="en-US" sz="1400" dirty="0"/>
                        <a:t>月</a:t>
                      </a:r>
                      <a:r>
                        <a:rPr lang="en-US" altLang="ja-JP" sz="1400" dirty="0"/>
                        <a:t>22</a:t>
                      </a:r>
                      <a:r>
                        <a:rPr lang="ja-JP" altLang="en-US" sz="1400" dirty="0"/>
                        <a:t>日</a:t>
                      </a:r>
                    </a:p>
                  </a:txBody>
                  <a:tcPr marL="73891" marR="73891" marT="36945" marB="36945" anchor="ctr">
                    <a:lnL>
                      <a:noFill/>
                    </a:lnL>
                    <a:lnR>
                      <a:noFill/>
                    </a:lnR>
                    <a:lnT>
                      <a:noFill/>
                    </a:lnT>
                    <a:lnB>
                      <a:noFill/>
                    </a:lnB>
                    <a:solidFill>
                      <a:srgbClr val="FFC000"/>
                    </a:solidFill>
                  </a:tcPr>
                </a:tc>
              </a:tr>
              <a:tr h="295564">
                <a:tc vMerge="1">
                  <a:txBody>
                    <a:bodyPr/>
                    <a:lstStyle/>
                    <a:p>
                      <a:endParaRPr kumimoji="1" lang="ja-JP" altLang="en-US"/>
                    </a:p>
                  </a:txBody>
                  <a:tcPr/>
                </a:tc>
                <a:tc>
                  <a:txBody>
                    <a:bodyPr/>
                    <a:lstStyle/>
                    <a:p>
                      <a:pPr algn="r"/>
                      <a:r>
                        <a:rPr lang="ja-JP" altLang="en-US" sz="1400"/>
                        <a:t>十二月</a:t>
                      </a:r>
                    </a:p>
                  </a:txBody>
                  <a:tcPr marL="73891" marR="73891" marT="36945" marB="36945" anchor="ctr">
                    <a:lnL>
                      <a:noFill/>
                    </a:lnL>
                    <a:lnR>
                      <a:noFill/>
                    </a:lnR>
                    <a:lnT>
                      <a:noFill/>
                    </a:lnT>
                    <a:lnB>
                      <a:noFill/>
                    </a:lnB>
                    <a:solidFill>
                      <a:srgbClr val="FFC000"/>
                    </a:solidFill>
                  </a:tcPr>
                </a:tc>
                <a:tc>
                  <a:txBody>
                    <a:bodyPr/>
                    <a:lstStyle/>
                    <a:p>
                      <a:r>
                        <a:rPr lang="ja-JP" altLang="en-US" sz="1400" dirty="0"/>
                        <a:t>大寒</a:t>
                      </a:r>
                    </a:p>
                  </a:txBody>
                  <a:tcPr marL="73891" marR="73891" marT="36945" marB="36945" anchor="ctr">
                    <a:lnL>
                      <a:noFill/>
                    </a:lnL>
                    <a:lnR>
                      <a:noFill/>
                    </a:lnR>
                    <a:lnT>
                      <a:noFill/>
                    </a:lnT>
                    <a:lnB>
                      <a:noFill/>
                    </a:lnB>
                    <a:solidFill>
                      <a:srgbClr val="FFC000"/>
                    </a:solidFill>
                  </a:tcPr>
                </a:tc>
                <a:tc>
                  <a:txBody>
                    <a:bodyPr/>
                    <a:lstStyle/>
                    <a:p>
                      <a:r>
                        <a:rPr lang="en-US" altLang="ja-JP" sz="1400" dirty="0"/>
                        <a:t>300</a:t>
                      </a:r>
                      <a:r>
                        <a:rPr lang="ja-JP" altLang="en-US" sz="1400" dirty="0"/>
                        <a:t>度</a:t>
                      </a:r>
                    </a:p>
                  </a:txBody>
                  <a:tcPr marL="73891" marR="73891" marT="36945" marB="36945" anchor="ctr">
                    <a:lnL>
                      <a:noFill/>
                    </a:lnL>
                    <a:lnR>
                      <a:noFill/>
                    </a:lnR>
                    <a:lnT>
                      <a:noFill/>
                    </a:lnT>
                    <a:lnB>
                      <a:noFill/>
                    </a:lnB>
                    <a:solidFill>
                      <a:srgbClr val="FFC000"/>
                    </a:solidFill>
                  </a:tcPr>
                </a:tc>
                <a:tc>
                  <a:txBody>
                    <a:bodyPr/>
                    <a:lstStyle/>
                    <a:p>
                      <a:r>
                        <a:rPr lang="en-US" altLang="ja-JP" sz="1400" dirty="0" smtClean="0"/>
                        <a:t>1</a:t>
                      </a:r>
                      <a:r>
                        <a:rPr lang="ja-JP" altLang="en-US" sz="1400" dirty="0" smtClean="0"/>
                        <a:t>　月</a:t>
                      </a:r>
                      <a:r>
                        <a:rPr lang="en-US" altLang="ja-JP" sz="1400" dirty="0"/>
                        <a:t>20</a:t>
                      </a:r>
                      <a:r>
                        <a:rPr lang="ja-JP" altLang="en-US" sz="1400" dirty="0"/>
                        <a:t>日</a:t>
                      </a:r>
                    </a:p>
                  </a:txBody>
                  <a:tcPr marL="73891" marR="73891" marT="36945" marB="36945" anchor="ctr">
                    <a:lnL>
                      <a:noFill/>
                    </a:lnL>
                    <a:lnR>
                      <a:noFill/>
                    </a:lnR>
                    <a:lnT>
                      <a:noFill/>
                    </a:lnT>
                    <a:lnB>
                      <a:noFill/>
                    </a:lnB>
                    <a:solidFill>
                      <a:srgbClr val="FFC000"/>
                    </a:solidFill>
                  </a:tcPr>
                </a:tc>
              </a:tr>
            </a:tbl>
          </a:graphicData>
        </a:graphic>
      </p:graphicFrame>
      <p:sp>
        <p:nvSpPr>
          <p:cNvPr id="9" name="正方形/長方形 8"/>
          <p:cNvSpPr/>
          <p:nvPr/>
        </p:nvSpPr>
        <p:spPr>
          <a:xfrm>
            <a:off x="214282" y="5403851"/>
            <a:ext cx="8643998" cy="1169551"/>
          </a:xfrm>
          <a:prstGeom prst="rect">
            <a:avLst/>
          </a:prstGeom>
          <a:ln>
            <a:solidFill>
              <a:schemeClr val="tx1"/>
            </a:solidFill>
          </a:ln>
        </p:spPr>
        <p:txBody>
          <a:bodyPr wrap="square">
            <a:spAutoFit/>
          </a:bodyPr>
          <a:lstStyle/>
          <a:p>
            <a:r>
              <a:rPr lang="ja-JP" altLang="en-US" sz="1400" dirty="0" smtClean="0"/>
              <a:t>　日本</a:t>
            </a:r>
            <a:r>
              <a:rPr lang="ja-JP" altLang="en-US" sz="1400" dirty="0"/>
              <a:t>では飛鳥時代の元嘉暦導入以来、中国王朝が制定した暦をそのまま導入したものを和暦として使用していたが、</a:t>
            </a:r>
            <a:r>
              <a:rPr lang="en-US" altLang="ja-JP" sz="1400" dirty="0"/>
              <a:t>862</a:t>
            </a:r>
            <a:r>
              <a:rPr lang="ja-JP" altLang="en-US" sz="1400" dirty="0"/>
              <a:t>年に導入された宣明暦への改暦以後、</a:t>
            </a:r>
            <a:r>
              <a:rPr lang="en-US" altLang="ja-JP" sz="1400" dirty="0"/>
              <a:t>800</a:t>
            </a:r>
            <a:r>
              <a:rPr lang="ja-JP" altLang="en-US" sz="1400" dirty="0"/>
              <a:t>年にもわたって宣明暦が使用しつづけられていた</a:t>
            </a:r>
            <a:r>
              <a:rPr lang="ja-JP" altLang="en-US" sz="1400" dirty="0" smtClean="0"/>
              <a:t>。</a:t>
            </a:r>
            <a:endParaRPr lang="en-US" altLang="ja-JP" sz="1400" dirty="0" smtClean="0"/>
          </a:p>
          <a:p>
            <a:r>
              <a:rPr lang="ja-JP" altLang="en-US" sz="1400" dirty="0"/>
              <a:t>　</a:t>
            </a:r>
            <a:r>
              <a:rPr lang="ja-JP" altLang="en-US" sz="1400" dirty="0" smtClean="0"/>
              <a:t>江戸</a:t>
            </a:r>
            <a:r>
              <a:rPr lang="ja-JP" altLang="en-US" sz="1400" dirty="0"/>
              <a:t>時代の</a:t>
            </a:r>
            <a:r>
              <a:rPr lang="en-US" altLang="ja-JP" sz="1400" dirty="0"/>
              <a:t>1685</a:t>
            </a:r>
            <a:r>
              <a:rPr lang="ja-JP" altLang="en-US" sz="1400" dirty="0"/>
              <a:t>年になってようやく日本独自の太陰太陽暦（ベースは中国の授時暦）である貞享暦への改暦が実現された。以後、貞享暦（</a:t>
            </a:r>
            <a:r>
              <a:rPr lang="en-US" altLang="ja-JP" sz="1400" dirty="0"/>
              <a:t>1685-1755</a:t>
            </a:r>
            <a:r>
              <a:rPr lang="ja-JP" altLang="en-US" sz="1400" dirty="0"/>
              <a:t>）、宝</a:t>
            </a:r>
            <a:r>
              <a:rPr lang="ja-JP" altLang="en-US" sz="1400" dirty="0" err="1"/>
              <a:t>暦暦</a:t>
            </a:r>
            <a:r>
              <a:rPr lang="ja-JP" altLang="en-US" sz="1400" dirty="0"/>
              <a:t>（</a:t>
            </a:r>
            <a:r>
              <a:rPr lang="en-US" altLang="ja-JP" sz="1400" dirty="0"/>
              <a:t>1755-1798</a:t>
            </a:r>
            <a:r>
              <a:rPr lang="ja-JP" altLang="en-US" sz="1400" dirty="0"/>
              <a:t>）、寛政暦（</a:t>
            </a:r>
            <a:r>
              <a:rPr lang="en-US" altLang="ja-JP" sz="1400" dirty="0"/>
              <a:t>1798-1844</a:t>
            </a:r>
            <a:r>
              <a:rPr lang="ja-JP" altLang="en-US" sz="1400" dirty="0"/>
              <a:t>）、</a:t>
            </a:r>
            <a:r>
              <a:rPr lang="ja-JP" altLang="en-US" sz="1400" b="1" dirty="0"/>
              <a:t>天保暦（</a:t>
            </a:r>
            <a:r>
              <a:rPr lang="en-US" altLang="ja-JP" sz="1400" b="1" dirty="0"/>
              <a:t>1844-1872</a:t>
            </a:r>
            <a:r>
              <a:rPr lang="ja-JP" altLang="en-US" sz="1400" b="1" dirty="0"/>
              <a:t>）</a:t>
            </a:r>
            <a:r>
              <a:rPr lang="ja-JP" altLang="en-US" sz="1400" dirty="0"/>
              <a:t>の使用が</a:t>
            </a:r>
            <a:r>
              <a:rPr lang="ja-JP" altLang="en-US" sz="1400" dirty="0" smtClean="0"/>
              <a:t>続けられた。　</a:t>
            </a:r>
            <a:endParaRPr lang="ja-JP" altLang="en-US" sz="1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84618" y="142852"/>
            <a:ext cx="2258952" cy="369332"/>
          </a:xfrm>
          <a:prstGeom prst="rect">
            <a:avLst/>
          </a:prstGeom>
          <a:noFill/>
        </p:spPr>
        <p:txBody>
          <a:bodyPr wrap="none" rtlCol="0">
            <a:spAutoFit/>
          </a:bodyPr>
          <a:lstStyle/>
          <a:p>
            <a:r>
              <a:rPr kumimoji="1" lang="ja-JP" altLang="en-US" b="1" dirty="0" smtClean="0"/>
              <a:t>旧正月三ケ日の行事</a:t>
            </a:r>
            <a:endParaRPr kumimoji="1" lang="ja-JP" altLang="en-US" b="1" dirty="0"/>
          </a:p>
        </p:txBody>
      </p:sp>
      <p:sp>
        <p:nvSpPr>
          <p:cNvPr id="3" name="テキスト ボックス 2"/>
          <p:cNvSpPr txBox="1"/>
          <p:nvPr/>
        </p:nvSpPr>
        <p:spPr>
          <a:xfrm>
            <a:off x="4188073" y="590116"/>
            <a:ext cx="598241" cy="338554"/>
          </a:xfrm>
          <a:prstGeom prst="rect">
            <a:avLst/>
          </a:prstGeom>
          <a:noFill/>
        </p:spPr>
        <p:txBody>
          <a:bodyPr wrap="none" rtlCol="0">
            <a:spAutoFit/>
          </a:bodyPr>
          <a:lstStyle/>
          <a:p>
            <a:r>
              <a:rPr kumimoji="1" lang="ja-JP" altLang="en-US" sz="1600" b="1" dirty="0" smtClean="0"/>
              <a:t>初詣</a:t>
            </a:r>
            <a:endParaRPr kumimoji="1" lang="ja-JP" altLang="en-US" sz="1600" b="1" dirty="0"/>
          </a:p>
        </p:txBody>
      </p:sp>
      <p:sp>
        <p:nvSpPr>
          <p:cNvPr id="4" name="正方形/長方形 3"/>
          <p:cNvSpPr/>
          <p:nvPr/>
        </p:nvSpPr>
        <p:spPr>
          <a:xfrm>
            <a:off x="214282" y="995306"/>
            <a:ext cx="8643998" cy="2862322"/>
          </a:xfrm>
          <a:prstGeom prst="rect">
            <a:avLst/>
          </a:prstGeom>
          <a:ln>
            <a:solidFill>
              <a:schemeClr val="tx1"/>
            </a:solidFill>
          </a:ln>
        </p:spPr>
        <p:txBody>
          <a:bodyPr wrap="square">
            <a:spAutoFit/>
          </a:bodyPr>
          <a:lstStyle/>
          <a:p>
            <a:r>
              <a:rPr lang="ja-JP" altLang="en-US" sz="1200" dirty="0" smtClean="0"/>
              <a:t>　昔、大晦日の日暮れから元日一にかけての新年の第一夜は、人々は自分の家や氏神様の社にこもって年神を迎える「年ごもり（おこもり）」をするのがならわしでした。</a:t>
            </a:r>
          </a:p>
          <a:p>
            <a:r>
              <a:rPr lang="ja-JP" altLang="en-US" sz="1200" dirty="0" smtClean="0"/>
              <a:t>　しかし次第に、その年の年神がやって来る方角（恵方）にある神社や寺にお参りをするようになりました。</a:t>
            </a:r>
          </a:p>
          <a:p>
            <a:r>
              <a:rPr lang="ja-JP" altLang="en-US" sz="1200" dirty="0" smtClean="0"/>
              <a:t>歳徳神（さいとくしん＝としがみさま）は恵方神（えほうしん）とも呼ばれて、年によって異なった方向に宿るとされ、その方向を恵方、自分の住んでいる所から見て恵方にある神社仏閣に参る事を恵方詣（えほうまいり）といいます。</a:t>
            </a:r>
          </a:p>
          <a:p>
            <a:r>
              <a:rPr lang="ja-JP" altLang="en-US" sz="1200" dirty="0" smtClean="0"/>
              <a:t>　初詣では古くは年籠り（としごもり）と言って祈願のため大晦日の夜から朝にかけて氏神様の社にこもる、お篭り（おこもり）が習わし</a:t>
            </a:r>
            <a:r>
              <a:rPr lang="ja-JP" altLang="en-US" sz="1200" dirty="0" err="1" smtClean="0"/>
              <a:t>で</a:t>
            </a:r>
            <a:r>
              <a:rPr lang="ja-JP" altLang="en-US" sz="1200" dirty="0" smtClean="0"/>
              <a:t>した。</a:t>
            </a:r>
          </a:p>
          <a:p>
            <a:r>
              <a:rPr lang="ja-JP" altLang="en-US" sz="1200" dirty="0" smtClean="0"/>
              <a:t>　やがて、この年籠りは除夜詣でと元旦詣での二つに別れ、初詣での原型となりました。</a:t>
            </a:r>
          </a:p>
          <a:p>
            <a:r>
              <a:rPr lang="ja-JP" altLang="en-US" sz="1200" dirty="0" smtClean="0"/>
              <a:t>今も除夜に詣でた後、家に帰り、元旦にもう一度詣でる土地があるそうです。</a:t>
            </a:r>
          </a:p>
          <a:p>
            <a:r>
              <a:rPr lang="ja-JP" altLang="en-US" sz="1200" dirty="0" smtClean="0"/>
              <a:t>　現在は、大晦日の深夜から神社や寺に出かけ、除夜の鐘を聞きながら新年を迎える、かつての除夜詣と元日詣を一度にすませるようになりました。</a:t>
            </a:r>
          </a:p>
          <a:p>
            <a:r>
              <a:rPr lang="ja-JP" altLang="en-US" sz="1200" dirty="0" smtClean="0"/>
              <a:t>　賽銭は、昔、自分の魂を象徴するものとして石などを神社に奉納したのですが、いつしか、円い貨幣を魂をかたどったものとして納めるようになったのが始まりと言われています。</a:t>
            </a:r>
          </a:p>
          <a:p>
            <a:r>
              <a:rPr lang="ja-JP" altLang="en-US" sz="1200" dirty="0" smtClean="0"/>
              <a:t>　柏手は、手を打って「パンパン」と音を響かせることによって、神様の意識を自分のほうに向けてもらおうとする霊振りの儀式です。</a:t>
            </a:r>
          </a:p>
          <a:p>
            <a:r>
              <a:rPr lang="ja-JP" altLang="en-US" sz="1200" dirty="0" smtClean="0"/>
              <a:t>　二度お辞儀をし、二度柏手を打ち、一度お辞儀をする「二拝二拍手一拝」が普通行われます。</a:t>
            </a:r>
            <a:endParaRPr lang="ja-JP" altLang="en-US" sz="1200" dirty="0"/>
          </a:p>
        </p:txBody>
      </p:sp>
      <p:sp>
        <p:nvSpPr>
          <p:cNvPr id="5" name="テキスト ボックス 4"/>
          <p:cNvSpPr txBox="1"/>
          <p:nvPr/>
        </p:nvSpPr>
        <p:spPr>
          <a:xfrm>
            <a:off x="4135383" y="4019140"/>
            <a:ext cx="793807" cy="338554"/>
          </a:xfrm>
          <a:prstGeom prst="rect">
            <a:avLst/>
          </a:prstGeom>
          <a:noFill/>
        </p:spPr>
        <p:txBody>
          <a:bodyPr wrap="none" rtlCol="0">
            <a:spAutoFit/>
          </a:bodyPr>
          <a:lstStyle/>
          <a:p>
            <a:r>
              <a:rPr kumimoji="1" lang="ja-JP" altLang="en-US" sz="1600" b="1" dirty="0" smtClean="0"/>
              <a:t>お年玉</a:t>
            </a:r>
            <a:endParaRPr kumimoji="1" lang="ja-JP" altLang="en-US" sz="1600" b="1" dirty="0"/>
          </a:p>
        </p:txBody>
      </p:sp>
      <p:sp>
        <p:nvSpPr>
          <p:cNvPr id="6" name="正方形/長方形 5"/>
          <p:cNvSpPr/>
          <p:nvPr/>
        </p:nvSpPr>
        <p:spPr>
          <a:xfrm>
            <a:off x="214282" y="4429132"/>
            <a:ext cx="8715436" cy="2123658"/>
          </a:xfrm>
          <a:prstGeom prst="rect">
            <a:avLst/>
          </a:prstGeom>
          <a:ln>
            <a:solidFill>
              <a:schemeClr val="tx1"/>
            </a:solidFill>
          </a:ln>
        </p:spPr>
        <p:txBody>
          <a:bodyPr wrap="square">
            <a:spAutoFit/>
          </a:bodyPr>
          <a:lstStyle/>
          <a:p>
            <a:r>
              <a:rPr lang="ja-JP" altLang="en-US" sz="1200" dirty="0" smtClean="0"/>
              <a:t>　 現在のお年玉は、新年に親や親戚の大人が子どもにお金を与えることが一般的ですが、もとは、分家した者が新年に両親を訪ね、健康を祝福して餅を贈るならわしでした。</a:t>
            </a:r>
          </a:p>
          <a:p>
            <a:r>
              <a:rPr lang="ja-JP" altLang="en-US" sz="1200" dirty="0" smtClean="0"/>
              <a:t>　この餅を神様がくださったものとし、正月にめいめいが食べる習わしだったようです。</a:t>
            </a:r>
          </a:p>
          <a:p>
            <a:r>
              <a:rPr lang="ja-JP" altLang="en-US" sz="1200" dirty="0" smtClean="0"/>
              <a:t>　年の初めに贈り物をしあう習慣は古くからあり、室町時代には金子、筆、硯、紙、酒、餅などの品物が送られ、これらをお年玉と読んでいました。</a:t>
            </a:r>
          </a:p>
          <a:p>
            <a:r>
              <a:rPr lang="ja-JP" altLang="en-US" sz="1200" dirty="0" smtClean="0"/>
              <a:t>　 それが次第に、親や親戚の人が、子どものすこやかな成長を願い、円い形の餅を配るのが習慣となっていきました。</a:t>
            </a:r>
          </a:p>
          <a:p>
            <a:r>
              <a:rPr lang="ja-JP" altLang="en-US" sz="1200" dirty="0" smtClean="0"/>
              <a:t>その後、おそらく江戸時代に、商家の主人が小僧や丁稚に金銭を与えたことが始まりで、のし袋に金を入れて親が子どもへ、また、目上の人が目下の者へ渡すことがならわしとなったのでしょう。</a:t>
            </a:r>
          </a:p>
          <a:p>
            <a:r>
              <a:rPr lang="ja-JP" altLang="en-US" sz="1200" dirty="0" smtClean="0"/>
              <a:t> 　お年玉は</a:t>
            </a:r>
            <a:r>
              <a:rPr lang="ja-JP" altLang="en-US" sz="1200" dirty="0" err="1" smtClean="0"/>
              <a:t>ぽち</a:t>
            </a:r>
            <a:r>
              <a:rPr lang="ja-JP" altLang="en-US" sz="1200" dirty="0" smtClean="0"/>
              <a:t>袋などと言われる小さいのし袋に入れ、子どもの名前を書いて渡します。</a:t>
            </a:r>
          </a:p>
          <a:p>
            <a:r>
              <a:rPr lang="ja-JP" altLang="en-US" sz="1200" dirty="0" smtClean="0"/>
              <a:t> 　お金ではなく品物でもかまわず、昔は、男の子ならば凧や毯杖（馬に乗って</a:t>
            </a:r>
            <a:r>
              <a:rPr lang="ja-JP" altLang="en-US" sz="1200" dirty="0" err="1" smtClean="0"/>
              <a:t>まり</a:t>
            </a:r>
            <a:r>
              <a:rPr lang="ja-JP" altLang="en-US" sz="1200" dirty="0" smtClean="0"/>
              <a:t>打ちをする遊びのためのステッキ）、女の子なら羽子板や紅箱（口紅を入れる箱）などを贈ることが多かったようです。</a:t>
            </a:r>
            <a:endParaRPr lang="ja-JP" altLang="en-US" sz="1200" dirty="0"/>
          </a:p>
        </p:txBody>
      </p:sp>
      <p:sp>
        <p:nvSpPr>
          <p:cNvPr id="7" name="テキスト ボックス 6"/>
          <p:cNvSpPr txBox="1"/>
          <p:nvPr/>
        </p:nvSpPr>
        <p:spPr>
          <a:xfrm>
            <a:off x="6143636" y="651671"/>
            <a:ext cx="2786082" cy="276999"/>
          </a:xfrm>
          <a:prstGeom prst="rect">
            <a:avLst/>
          </a:prstGeom>
          <a:noFill/>
        </p:spPr>
        <p:txBody>
          <a:bodyPr wrap="square" rtlCol="0">
            <a:spAutoFit/>
          </a:bodyPr>
          <a:lstStyle/>
          <a:p>
            <a:r>
              <a:rPr kumimoji="1" lang="en-US" altLang="ja-JP" sz="1200" dirty="0" smtClean="0"/>
              <a:t>※</a:t>
            </a:r>
            <a:r>
              <a:rPr kumimoji="1" lang="ja-JP" altLang="en-US" sz="1200" dirty="0" smtClean="0"/>
              <a:t>　ＨＰ「遊び心をいつまでも」から引用</a:t>
            </a:r>
            <a:endParaRPr kumimoji="1" lang="ja-JP" altLang="en-US" sz="1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259511" y="161488"/>
            <a:ext cx="598241" cy="338554"/>
          </a:xfrm>
          <a:prstGeom prst="rect">
            <a:avLst/>
          </a:prstGeom>
          <a:noFill/>
        </p:spPr>
        <p:txBody>
          <a:bodyPr wrap="none" rtlCol="0">
            <a:spAutoFit/>
          </a:bodyPr>
          <a:lstStyle/>
          <a:p>
            <a:r>
              <a:rPr kumimoji="1" lang="ja-JP" altLang="en-US" sz="1600" b="1" dirty="0" smtClean="0"/>
              <a:t>初夢</a:t>
            </a:r>
            <a:endParaRPr kumimoji="1" lang="ja-JP" altLang="en-US" sz="1600" b="1" dirty="0"/>
          </a:p>
        </p:txBody>
      </p:sp>
      <p:sp>
        <p:nvSpPr>
          <p:cNvPr id="3" name="正方形/長方形 2"/>
          <p:cNvSpPr/>
          <p:nvPr/>
        </p:nvSpPr>
        <p:spPr>
          <a:xfrm>
            <a:off x="214282" y="477734"/>
            <a:ext cx="8715436" cy="2308324"/>
          </a:xfrm>
          <a:prstGeom prst="rect">
            <a:avLst/>
          </a:prstGeom>
          <a:ln>
            <a:solidFill>
              <a:schemeClr val="tx1"/>
            </a:solidFill>
          </a:ln>
        </p:spPr>
        <p:txBody>
          <a:bodyPr wrap="square">
            <a:spAutoFit/>
          </a:bodyPr>
          <a:lstStyle/>
          <a:p>
            <a:r>
              <a:rPr lang="ja-JP" altLang="en-US" sz="1200" dirty="0" smtClean="0"/>
              <a:t>　 新年になって初めて見る夢を初夢と言い、初夢でその年の運勢を占うならわしがありました。夢は神仏のしるしであると信じていたため夢見を気にしたり、夢によって吉凶を判断しました。</a:t>
            </a:r>
            <a:r>
              <a:rPr lang="en-US" altLang="ja-JP" sz="1200" dirty="0" smtClean="0"/>
              <a:t> </a:t>
            </a:r>
            <a:r>
              <a:rPr lang="ja-JP" altLang="en-US" sz="1200" dirty="0" smtClean="0"/>
              <a:t>そのため年の初めに見る夢を重視しました。</a:t>
            </a:r>
          </a:p>
          <a:p>
            <a:r>
              <a:rPr lang="ja-JP" altLang="en-US" sz="1200" dirty="0" smtClean="0"/>
              <a:t> 　いつ見る夢を、初夢とするかについては、いろいろな説があります。古くは節分の夜から立春の朝にかけて見る夢とされました。</a:t>
            </a:r>
          </a:p>
          <a:p>
            <a:r>
              <a:rPr lang="ja-JP" altLang="en-US" sz="1200" dirty="0" smtClean="0"/>
              <a:t> 　江戸時代のころからは、大晦日から元旦にかけて見る夢となったのですが、実際にはその夜は寝ずにおこもりをして年神祭りを行うため、元日から二日の夜の夢が初夢とされるようになりました。</a:t>
            </a:r>
          </a:p>
          <a:p>
            <a:r>
              <a:rPr lang="ja-JP" altLang="en-US" sz="1200" dirty="0" smtClean="0"/>
              <a:t>　 最も縁起のよい夢は「一富士二鷹三茄子」と言われます。その理由にも諸説ありますが、もっともと思われる理由は、どれも高いものづくしだということです。富士は日本で一番高い山、鷹は愛鷹（足高）山のタカを語呂合わせしたもの、茄子は元禄時代のころには非常に高値だったことから、というものです。</a:t>
            </a:r>
          </a:p>
          <a:p>
            <a:r>
              <a:rPr lang="ja-JP" altLang="en-US" sz="1200" dirty="0" smtClean="0"/>
              <a:t>　 また、縁起のよい初夢を見る方法として、丸に宝という字を書いた帆を揚げた宝船の絵を枕の下に入れて寝ることが、室町時代には将軍から一般庶民にまで、流行するようになりました。</a:t>
            </a:r>
          </a:p>
          <a:p>
            <a:r>
              <a:rPr lang="ja-JP" altLang="en-US" sz="1200" dirty="0" smtClean="0"/>
              <a:t>　 この宝船の絵は、初詣のときに神社やお寺からもらってくるほかに、江戸時代には、元日に「おたから、おたから」と呼びながら、版画を売り歩く宝船売りからも買い求めたものでした。</a:t>
            </a:r>
            <a:endParaRPr lang="ja-JP" altLang="en-US" sz="1200" dirty="0"/>
          </a:p>
        </p:txBody>
      </p:sp>
      <p:sp>
        <p:nvSpPr>
          <p:cNvPr id="4" name="テキスト ボックス 3"/>
          <p:cNvSpPr txBox="1"/>
          <p:nvPr/>
        </p:nvSpPr>
        <p:spPr>
          <a:xfrm>
            <a:off x="4065059" y="2928934"/>
            <a:ext cx="1007007" cy="338554"/>
          </a:xfrm>
          <a:prstGeom prst="rect">
            <a:avLst/>
          </a:prstGeom>
          <a:noFill/>
        </p:spPr>
        <p:txBody>
          <a:bodyPr wrap="none" rtlCol="0">
            <a:spAutoFit/>
          </a:bodyPr>
          <a:lstStyle/>
          <a:p>
            <a:r>
              <a:rPr kumimoji="1" lang="ja-JP" altLang="en-US" sz="1600" b="1" dirty="0" smtClean="0"/>
              <a:t>仕事始め</a:t>
            </a:r>
            <a:endParaRPr kumimoji="1" lang="ja-JP" altLang="en-US" sz="1600" b="1" dirty="0"/>
          </a:p>
        </p:txBody>
      </p:sp>
      <p:sp>
        <p:nvSpPr>
          <p:cNvPr id="5" name="正方形/長方形 4"/>
          <p:cNvSpPr/>
          <p:nvPr/>
        </p:nvSpPr>
        <p:spPr>
          <a:xfrm>
            <a:off x="285720" y="3269464"/>
            <a:ext cx="8643998" cy="1754326"/>
          </a:xfrm>
          <a:prstGeom prst="rect">
            <a:avLst/>
          </a:prstGeom>
          <a:ln>
            <a:solidFill>
              <a:schemeClr val="tx1"/>
            </a:solidFill>
          </a:ln>
        </p:spPr>
        <p:txBody>
          <a:bodyPr wrap="square">
            <a:spAutoFit/>
          </a:bodyPr>
          <a:lstStyle/>
          <a:p>
            <a:r>
              <a:rPr lang="ja-JP" altLang="en-US" sz="1200" dirty="0" smtClean="0"/>
              <a:t>　日本では普通、会社や役所などは正月一日から三日までが新年の休みで、四日から仕事を始めるのが慣例となっています。</a:t>
            </a:r>
          </a:p>
          <a:p>
            <a:r>
              <a:rPr lang="ja-JP" altLang="en-US" sz="1200" dirty="0" smtClean="0"/>
              <a:t>しかし、もともと正月の儀礼は元日の一日だけでした。　仕事を休んで年神祭りを行うハレ（晴）の日は大晦日から元日までで、二日から平常のケ（褻）に戻るというわけです。</a:t>
            </a:r>
          </a:p>
          <a:p>
            <a:r>
              <a:rPr lang="ja-JP" altLang="en-US" sz="1200" dirty="0" smtClean="0"/>
              <a:t>　 江戸時代になると、領主によって休みが厳しく定められるようになり、正月、盆、祭礼だけは休めましたので、次第に三日間を休みとするようになりました。　それで、正月三が日という慣習ができて、四日を仕事始めとするようになったのです。</a:t>
            </a:r>
          </a:p>
          <a:p>
            <a:r>
              <a:rPr lang="ja-JP" altLang="en-US" sz="1200" dirty="0" smtClean="0"/>
              <a:t>　 平常の生活に戻る前に、農村では　「鍬始め」、山村では「初山入り」、漁村では「舟祝い」、商店においては「初荷」「帳綴じ」、温泉や浴場で「湯始め」「初湯」、女性は「績み始め（うみはじめ）」「縫い始め」、児童は「書き初め」など、仕事始めの儀礼が行われていました。</a:t>
            </a:r>
          </a:p>
          <a:p>
            <a:r>
              <a:rPr lang="ja-JP" altLang="en-US" sz="1200" dirty="0" smtClean="0"/>
              <a:t>   消防の「出初式」などもその一つです。</a:t>
            </a:r>
            <a:endParaRPr lang="ja-JP" altLang="en-US" sz="1200" dirty="0"/>
          </a:p>
        </p:txBody>
      </p:sp>
      <p:sp>
        <p:nvSpPr>
          <p:cNvPr id="8" name="テキスト ボックス 7"/>
          <p:cNvSpPr txBox="1"/>
          <p:nvPr/>
        </p:nvSpPr>
        <p:spPr>
          <a:xfrm>
            <a:off x="4128971" y="5143512"/>
            <a:ext cx="800219" cy="338554"/>
          </a:xfrm>
          <a:prstGeom prst="rect">
            <a:avLst/>
          </a:prstGeom>
          <a:noFill/>
        </p:spPr>
        <p:txBody>
          <a:bodyPr wrap="none" rtlCol="0">
            <a:spAutoFit/>
          </a:bodyPr>
          <a:lstStyle/>
          <a:p>
            <a:r>
              <a:rPr kumimoji="1" lang="ja-JP" altLang="en-US" sz="1600" b="1" dirty="0" smtClean="0"/>
              <a:t>書初め</a:t>
            </a:r>
            <a:endParaRPr kumimoji="1" lang="ja-JP" altLang="en-US" sz="1600" b="1" dirty="0"/>
          </a:p>
        </p:txBody>
      </p:sp>
      <p:sp>
        <p:nvSpPr>
          <p:cNvPr id="9" name="正方形/長方形 8"/>
          <p:cNvSpPr/>
          <p:nvPr/>
        </p:nvSpPr>
        <p:spPr>
          <a:xfrm>
            <a:off x="285720" y="5496183"/>
            <a:ext cx="8572560" cy="1200329"/>
          </a:xfrm>
          <a:prstGeom prst="rect">
            <a:avLst/>
          </a:prstGeom>
          <a:ln>
            <a:solidFill>
              <a:schemeClr val="tx1"/>
            </a:solidFill>
          </a:ln>
        </p:spPr>
        <p:txBody>
          <a:bodyPr wrap="square">
            <a:spAutoFit/>
          </a:bodyPr>
          <a:lstStyle/>
          <a:p>
            <a:r>
              <a:rPr lang="ja-JP" altLang="en-US" sz="1200" dirty="0" smtClean="0"/>
              <a:t>　 年が明けて初めて書や絵を書く行事です。</a:t>
            </a:r>
          </a:p>
          <a:p>
            <a:r>
              <a:rPr lang="ja-JP" altLang="en-US" sz="1200" dirty="0" smtClean="0"/>
              <a:t>　 書の書初めは古くは吉書・試筆・初硯等と呼ばれ正月二日にめでたい文句を書いて璧などに張る風習は貴族や武士のあいだに古くからあり、これを「吉書初め（きっしょはじめ）」と言いました。</a:t>
            </a:r>
          </a:p>
          <a:p>
            <a:r>
              <a:rPr lang="ja-JP" altLang="en-US" sz="1200" dirty="0" smtClean="0"/>
              <a:t>　 江戸時代には若水で墨をすり、恵方（吉方）に向かって詩歌を書く習俗がありました。</a:t>
            </a:r>
          </a:p>
          <a:p>
            <a:r>
              <a:rPr lang="ja-JP" altLang="en-US" sz="1200" dirty="0" smtClean="0"/>
              <a:t>書初めで書いたものは一月十四日の左義長・とん</a:t>
            </a:r>
            <a:r>
              <a:rPr lang="ja-JP" altLang="en-US" sz="1200" dirty="0" err="1" smtClean="0"/>
              <a:t>ど</a:t>
            </a:r>
            <a:r>
              <a:rPr lang="ja-JP" altLang="en-US" sz="1200" dirty="0" smtClean="0"/>
              <a:t>等で注連飾り松飾りを焼くのと一緒に燃やし、その炎が高く上がれば字が上達すると信じられていました。</a:t>
            </a:r>
            <a:endParaRPr lang="ja-JP" alt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tmedia-1\Desktop\写真集\井戸尻考古館御柱2.jpg"/>
          <p:cNvPicPr>
            <a:picLocks noChangeAspect="1" noChangeArrowheads="1"/>
          </p:cNvPicPr>
          <p:nvPr/>
        </p:nvPicPr>
        <p:blipFill>
          <a:blip r:embed="rId2" cstate="print"/>
          <a:srcRect/>
          <a:stretch>
            <a:fillRect/>
          </a:stretch>
        </p:blipFill>
        <p:spPr bwMode="auto">
          <a:xfrm>
            <a:off x="500034" y="142852"/>
            <a:ext cx="8072494" cy="6054026"/>
          </a:xfrm>
          <a:prstGeom prst="rect">
            <a:avLst/>
          </a:prstGeom>
          <a:noFill/>
        </p:spPr>
      </p:pic>
      <p:sp>
        <p:nvSpPr>
          <p:cNvPr id="3" name="正方形/長方形 2"/>
          <p:cNvSpPr/>
          <p:nvPr/>
        </p:nvSpPr>
        <p:spPr>
          <a:xfrm>
            <a:off x="2571736" y="6215082"/>
            <a:ext cx="4214842"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井戸尻考古館前広場にて</a:t>
            </a:r>
            <a:endParaRPr kumimoji="1" lang="ja-JP" altLang="en-US" sz="2000" b="1"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928926" y="59272"/>
            <a:ext cx="3643338" cy="369332"/>
          </a:xfrm>
          <a:prstGeom prst="rect">
            <a:avLst/>
          </a:prstGeom>
        </p:spPr>
        <p:txBody>
          <a:bodyPr wrap="square">
            <a:spAutoFit/>
          </a:bodyPr>
          <a:lstStyle/>
          <a:p>
            <a:r>
              <a:rPr lang="ja-JP" altLang="ja-JP" b="1" dirty="0" smtClean="0"/>
              <a:t>干支</a:t>
            </a:r>
            <a:r>
              <a:rPr lang="ja-JP" altLang="en-US" b="1" dirty="0" smtClean="0"/>
              <a:t>（かんし、えと）と陰陽五行</a:t>
            </a:r>
            <a:endParaRPr lang="ja-JP" altLang="en-US" dirty="0"/>
          </a:p>
        </p:txBody>
      </p:sp>
      <p:sp>
        <p:nvSpPr>
          <p:cNvPr id="5" name="正方形/長方形 4"/>
          <p:cNvSpPr/>
          <p:nvPr/>
        </p:nvSpPr>
        <p:spPr>
          <a:xfrm>
            <a:off x="179512" y="428604"/>
            <a:ext cx="8784976" cy="3231654"/>
          </a:xfrm>
          <a:prstGeom prst="rect">
            <a:avLst/>
          </a:prstGeom>
          <a:ln>
            <a:solidFill>
              <a:schemeClr val="tx1"/>
            </a:solidFill>
          </a:ln>
        </p:spPr>
        <p:txBody>
          <a:bodyPr wrap="square">
            <a:spAutoFit/>
          </a:bodyPr>
          <a:lstStyle/>
          <a:p>
            <a:r>
              <a:rPr lang="ja-JP" altLang="en-US" sz="1200" dirty="0" smtClean="0"/>
              <a:t>　</a:t>
            </a:r>
            <a:r>
              <a:rPr lang="ja-JP" altLang="ja-JP" sz="1200" dirty="0" smtClean="0"/>
              <a:t>十干と十二支を組み合わせた60を周期とする数詞。暦を始めとして、時間、方位などに用いられる。</a:t>
            </a:r>
            <a:r>
              <a:rPr lang="ja-JP" altLang="ja-JP" sz="1200" b="1" dirty="0" smtClean="0"/>
              <a:t>六十干支</a:t>
            </a:r>
            <a:r>
              <a:rPr lang="ja-JP" altLang="ja-JP" sz="1200" dirty="0" smtClean="0"/>
              <a:t>（ろくじっかんし）、</a:t>
            </a:r>
            <a:r>
              <a:rPr lang="ja-JP" altLang="ja-JP" sz="1200" b="1" dirty="0" smtClean="0"/>
              <a:t>十干十二支</a:t>
            </a:r>
            <a:r>
              <a:rPr lang="ja-JP" altLang="ja-JP" sz="1200" dirty="0" smtClean="0"/>
              <a:t>（じっかんじゅうにし）、</a:t>
            </a:r>
            <a:r>
              <a:rPr lang="ja-JP" altLang="ja-JP" sz="1200" b="1" dirty="0" smtClean="0"/>
              <a:t>天干地支</a:t>
            </a:r>
            <a:r>
              <a:rPr lang="ja-JP" altLang="ja-JP" sz="1200" dirty="0" smtClean="0"/>
              <a:t>（てんかんちし）ともいう。</a:t>
            </a:r>
            <a:endParaRPr lang="en-US" altLang="ja-JP" sz="1200" dirty="0" smtClean="0"/>
          </a:p>
          <a:p>
            <a:r>
              <a:rPr lang="en-US" altLang="ja-JP" sz="1200" dirty="0" smtClean="0"/>
              <a:t>  </a:t>
            </a:r>
            <a:r>
              <a:rPr lang="ja-JP" altLang="ja-JP" sz="1200" dirty="0" smtClean="0"/>
              <a:t>中国を初めとしてアジアの漢字文化圏において、年・月・日・時間や方位、角度、ことがらの順序を表すのにも用いられ、陰陽五行説とも結び付いて様々な卜占にも応用された。古くは</a:t>
            </a:r>
            <a:r>
              <a:rPr lang="ja-JP" altLang="ja-JP" sz="1200" b="1" dirty="0" smtClean="0"/>
              <a:t>十日十二辰</a:t>
            </a:r>
            <a:r>
              <a:rPr lang="ja-JP" altLang="ja-JP" sz="1200" dirty="0" smtClean="0"/>
              <a:t>、</a:t>
            </a:r>
            <a:r>
              <a:rPr lang="ja-JP" altLang="ja-JP" sz="1200" b="1" dirty="0" smtClean="0"/>
              <a:t>十母十二子</a:t>
            </a:r>
            <a:r>
              <a:rPr lang="ja-JP" altLang="ja-JP" sz="1200" dirty="0" smtClean="0"/>
              <a:t>とも呼称した。</a:t>
            </a:r>
          </a:p>
          <a:p>
            <a:r>
              <a:rPr lang="ja-JP" altLang="en-US" sz="1200" dirty="0" smtClean="0"/>
              <a:t>　</a:t>
            </a:r>
            <a:r>
              <a:rPr lang="ja-JP" altLang="ja-JP" sz="1200" dirty="0" smtClean="0"/>
              <a:t>起源は商（殷）代の中国に遡る。日・月・年のそれぞれに充てられ、60日（ほぼ2か月）、60か月（ほぼ太陰太陽暦5年）、60年などをあらわす。</a:t>
            </a:r>
            <a:r>
              <a:rPr lang="ja-JP" altLang="ja-JP" sz="1200" b="1" dirty="0" smtClean="0"/>
              <a:t>干</a:t>
            </a:r>
            <a:r>
              <a:rPr lang="ja-JP" altLang="ja-JP" sz="1200" dirty="0" smtClean="0"/>
              <a:t>は</a:t>
            </a:r>
            <a:r>
              <a:rPr lang="ja-JP" altLang="ja-JP" sz="1200" b="1" dirty="0" smtClean="0"/>
              <a:t>幹・肝</a:t>
            </a:r>
            <a:r>
              <a:rPr lang="ja-JP" altLang="ja-JP" sz="1200" dirty="0" smtClean="0"/>
              <a:t>と、</a:t>
            </a:r>
            <a:r>
              <a:rPr lang="ja-JP" altLang="ja-JP" sz="1200" b="1" dirty="0" smtClean="0"/>
              <a:t>支</a:t>
            </a:r>
            <a:r>
              <a:rPr lang="ja-JP" altLang="ja-JP" sz="1200" dirty="0" smtClean="0"/>
              <a:t>は</a:t>
            </a:r>
            <a:r>
              <a:rPr lang="ja-JP" altLang="ja-JP" sz="1200" b="1" dirty="0" smtClean="0"/>
              <a:t>枝・肢</a:t>
            </a:r>
            <a:r>
              <a:rPr lang="ja-JP" altLang="ja-JP" sz="1200" dirty="0" smtClean="0"/>
              <a:t>と同源であるという。日本、ベトナム、西はロシア、東欧などに伝わった。</a:t>
            </a:r>
          </a:p>
          <a:p>
            <a:r>
              <a:rPr lang="ja-JP" altLang="en-US" sz="1200" dirty="0" smtClean="0"/>
              <a:t>　</a:t>
            </a:r>
            <a:r>
              <a:rPr lang="ja-JP" altLang="ja-JP" sz="1200" dirty="0" smtClean="0"/>
              <a:t>日本で「</a:t>
            </a:r>
            <a:r>
              <a:rPr lang="ja-JP" altLang="ja-JP" sz="1200" b="1" dirty="0" smtClean="0"/>
              <a:t>干支（えと）</a:t>
            </a:r>
            <a:r>
              <a:rPr lang="ja-JP" altLang="ja-JP" sz="1200" dirty="0" smtClean="0"/>
              <a:t>」という場合、ね、うし、とら、う、たつ…の十二支のみを指す用法がよく見られるが、十干と十二支の組み合わせが「干支」であり、「</a:t>
            </a:r>
            <a:r>
              <a:rPr lang="ja-JP" altLang="ja-JP" sz="1200" dirty="0" err="1" smtClean="0"/>
              <a:t>えと</a:t>
            </a:r>
            <a:r>
              <a:rPr lang="ja-JP" altLang="ja-JP" sz="1200" dirty="0" smtClean="0"/>
              <a:t>」と言う読みも十干の兄（え）と弟（と）に由来するものであって、本来は誤りである。</a:t>
            </a:r>
          </a:p>
          <a:p>
            <a:r>
              <a:rPr lang="ja-JP" altLang="en-US" sz="1200" dirty="0" smtClean="0"/>
              <a:t>　</a:t>
            </a:r>
            <a:r>
              <a:rPr lang="ja-JP" altLang="ja-JP" sz="1200" dirty="0" smtClean="0"/>
              <a:t>10と12の最小公倍数は60なので、干支は60回で一周する。干支には、すべての組合せのうちの半数しかない。例えば、</a:t>
            </a:r>
            <a:r>
              <a:rPr lang="ja-JP" altLang="en-US" sz="1200" dirty="0" smtClean="0"/>
              <a:t>全部で</a:t>
            </a:r>
            <a:r>
              <a:rPr lang="ja-JP" altLang="ja-JP" sz="1200" dirty="0" smtClean="0"/>
              <a:t>5回ある「子」のうちに、「甲子」はあるが「乙子」はない。これは、10と12に共通の約数2があるので、干支の周期が積の120ではなく、最小公倍数の60になるからである</a:t>
            </a:r>
            <a:r>
              <a:rPr lang="ja-JP" altLang="en-US" sz="1200" dirty="0" smtClean="0"/>
              <a:t>。</a:t>
            </a:r>
            <a:endParaRPr lang="en-US" altLang="ja-JP" sz="1200" dirty="0" smtClean="0"/>
          </a:p>
          <a:p>
            <a:r>
              <a:rPr lang="en-US" altLang="ja-JP" sz="1200" b="1" dirty="0" smtClean="0"/>
              <a:t>  </a:t>
            </a:r>
            <a:r>
              <a:rPr lang="ja-JP" altLang="ja-JP" sz="1200" b="1" dirty="0" smtClean="0"/>
              <a:t>十干</a:t>
            </a:r>
            <a:r>
              <a:rPr lang="ja-JP" altLang="ja-JP" sz="1200" dirty="0" smtClean="0"/>
              <a:t>は甲・乙・丙・丁・戊・己・庚・辛・壬・癸の10種類からなり、</a:t>
            </a:r>
            <a:r>
              <a:rPr lang="ja-JP" altLang="ja-JP" sz="1200" b="1" dirty="0" smtClean="0"/>
              <a:t>十二支</a:t>
            </a:r>
            <a:r>
              <a:rPr lang="ja-JP" altLang="ja-JP" sz="1200" dirty="0" smtClean="0"/>
              <a:t>は子・丑・寅・卯・辰・巳・午・未・申・酉・戌・亥の12種類からなっており、これらを合わせて</a:t>
            </a:r>
            <a:r>
              <a:rPr lang="ja-JP" altLang="ja-JP" sz="1200" b="1" dirty="0" smtClean="0"/>
              <a:t>干支</a:t>
            </a:r>
            <a:r>
              <a:rPr lang="ja-JP" altLang="ja-JP" sz="1200" dirty="0" smtClean="0"/>
              <a:t>と呼ぶ。</a:t>
            </a:r>
            <a:endParaRPr lang="en-US" altLang="ja-JP" sz="1200" dirty="0" smtClean="0"/>
          </a:p>
          <a:p>
            <a:r>
              <a:rPr lang="ja-JP" altLang="en-US" sz="1200" dirty="0" smtClean="0"/>
              <a:t>　</a:t>
            </a:r>
            <a:r>
              <a:rPr lang="ja-JP" altLang="ja-JP" sz="1200" dirty="0" smtClean="0"/>
              <a:t>十干十二支は戦国時代に作られた陰陽五行説よりもはるかに古い起源をもつので、陰陽五行説による説明は後付けであって学問的な意味はない。また生命消長の循環過程とする説もあるが、これは干支を幹枝と解釈したため生じた植物の連想と、同音漢字を利用した一般的な語源俗解手法による後漢時代の解釈である。鼠、牛、虎…の12の動物との関係がなぜ設定されているのかにも諸説があるが詳細は不明である。</a:t>
            </a:r>
            <a:endParaRPr lang="ja-JP" altLang="ja-JP" sz="1200" dirty="0"/>
          </a:p>
        </p:txBody>
      </p:sp>
      <p:sp>
        <p:nvSpPr>
          <p:cNvPr id="8" name="正方形/長方形 7"/>
          <p:cNvSpPr/>
          <p:nvPr/>
        </p:nvSpPr>
        <p:spPr>
          <a:xfrm>
            <a:off x="937400"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（こう）</a:t>
            </a:r>
            <a:endParaRPr lang="en-US" altLang="ja-JP" sz="1200" dirty="0" smtClean="0">
              <a:solidFill>
                <a:schemeClr val="tx1"/>
              </a:solidFill>
            </a:endParaRPr>
          </a:p>
          <a:p>
            <a:pPr algn="ctr"/>
            <a:r>
              <a:rPr kumimoji="1" lang="ja-JP" altLang="en-US" sz="1200" dirty="0" smtClean="0">
                <a:solidFill>
                  <a:schemeClr val="tx1"/>
                </a:solidFill>
              </a:rPr>
              <a:t>甲</a:t>
            </a:r>
            <a:endParaRPr kumimoji="1" lang="en-US" altLang="ja-JP" sz="1200" dirty="0" smtClean="0">
              <a:solidFill>
                <a:schemeClr val="tx1"/>
              </a:solidFill>
            </a:endParaRPr>
          </a:p>
          <a:p>
            <a:pPr algn="ctr"/>
            <a:r>
              <a:rPr lang="ja-JP" altLang="en-US" sz="1200" dirty="0" smtClean="0">
                <a:solidFill>
                  <a:schemeClr val="tx1"/>
                </a:solidFill>
              </a:rPr>
              <a:t>（きのえ）</a:t>
            </a:r>
            <a:endParaRPr kumimoji="1" lang="ja-JP" altLang="en-US" sz="1200" dirty="0">
              <a:solidFill>
                <a:schemeClr val="tx1"/>
              </a:solidFill>
            </a:endParaRPr>
          </a:p>
        </p:txBody>
      </p:sp>
      <p:sp>
        <p:nvSpPr>
          <p:cNvPr id="9" name="正方形/長方形 8"/>
          <p:cNvSpPr/>
          <p:nvPr/>
        </p:nvSpPr>
        <p:spPr>
          <a:xfrm>
            <a:off x="1729488"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（いつ）</a:t>
            </a:r>
            <a:endParaRPr kumimoji="1" lang="en-US" altLang="ja-JP" sz="1200" dirty="0" smtClean="0">
              <a:solidFill>
                <a:schemeClr val="tx1"/>
              </a:solidFill>
            </a:endParaRPr>
          </a:p>
          <a:p>
            <a:pPr algn="ctr"/>
            <a:r>
              <a:rPr lang="ja-JP" altLang="en-US" sz="1200" dirty="0" smtClean="0">
                <a:solidFill>
                  <a:schemeClr val="tx1"/>
                </a:solidFill>
              </a:rPr>
              <a:t>（おつ）</a:t>
            </a:r>
            <a:endParaRPr kumimoji="1" lang="en-US" altLang="ja-JP" sz="1200" dirty="0" smtClean="0">
              <a:solidFill>
                <a:schemeClr val="tx1"/>
              </a:solidFill>
            </a:endParaRPr>
          </a:p>
          <a:p>
            <a:pPr algn="ctr"/>
            <a:r>
              <a:rPr kumimoji="1" lang="ja-JP" altLang="en-US" sz="1200" dirty="0" smtClean="0">
                <a:solidFill>
                  <a:schemeClr val="tx1"/>
                </a:solidFill>
              </a:rPr>
              <a:t>乙</a:t>
            </a:r>
            <a:endParaRPr kumimoji="1" lang="en-US" altLang="ja-JP" sz="1200" dirty="0" smtClean="0">
              <a:solidFill>
                <a:schemeClr val="tx1"/>
              </a:solidFill>
            </a:endParaRPr>
          </a:p>
          <a:p>
            <a:pPr algn="ctr"/>
            <a:r>
              <a:rPr lang="ja-JP" altLang="en-US" sz="1200" dirty="0" smtClean="0">
                <a:solidFill>
                  <a:schemeClr val="tx1"/>
                </a:solidFill>
              </a:rPr>
              <a:t>（きのと）</a:t>
            </a:r>
            <a:endParaRPr kumimoji="1" lang="ja-JP" altLang="en-US" sz="1200" dirty="0">
              <a:solidFill>
                <a:schemeClr val="tx1"/>
              </a:solidFill>
            </a:endParaRPr>
          </a:p>
        </p:txBody>
      </p:sp>
      <p:sp>
        <p:nvSpPr>
          <p:cNvPr id="10" name="正方形/長方形 9"/>
          <p:cNvSpPr/>
          <p:nvPr/>
        </p:nvSpPr>
        <p:spPr>
          <a:xfrm>
            <a:off x="2521576"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（へい）</a:t>
            </a:r>
            <a:endParaRPr kumimoji="1" lang="en-US" altLang="ja-JP" sz="1200" dirty="0" smtClean="0">
              <a:solidFill>
                <a:schemeClr val="tx1"/>
              </a:solidFill>
            </a:endParaRPr>
          </a:p>
          <a:p>
            <a:pPr algn="ctr"/>
            <a:r>
              <a:rPr kumimoji="1" lang="ja-JP" altLang="en-US" sz="1200" dirty="0" smtClean="0">
                <a:solidFill>
                  <a:schemeClr val="tx1"/>
                </a:solidFill>
              </a:rPr>
              <a:t>丙</a:t>
            </a:r>
            <a:endParaRPr kumimoji="1" lang="en-US" altLang="ja-JP" sz="1200" dirty="0" smtClean="0">
              <a:solidFill>
                <a:schemeClr val="tx1"/>
              </a:solidFill>
            </a:endParaRPr>
          </a:p>
          <a:p>
            <a:pPr algn="ctr"/>
            <a:r>
              <a:rPr lang="ja-JP" altLang="en-US" sz="1200" dirty="0" smtClean="0">
                <a:solidFill>
                  <a:schemeClr val="tx1"/>
                </a:solidFill>
              </a:rPr>
              <a:t>（ひのえ）</a:t>
            </a:r>
            <a:endParaRPr kumimoji="1" lang="ja-JP" altLang="en-US" sz="1200" dirty="0">
              <a:solidFill>
                <a:schemeClr val="tx1"/>
              </a:solidFill>
            </a:endParaRPr>
          </a:p>
        </p:txBody>
      </p:sp>
      <p:sp>
        <p:nvSpPr>
          <p:cNvPr id="11" name="正方形/長方形 10"/>
          <p:cNvSpPr/>
          <p:nvPr/>
        </p:nvSpPr>
        <p:spPr>
          <a:xfrm>
            <a:off x="3313664"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（てい）</a:t>
            </a:r>
            <a:endParaRPr kumimoji="1" lang="en-US" altLang="ja-JP" sz="1200" dirty="0" smtClean="0">
              <a:solidFill>
                <a:schemeClr val="tx1"/>
              </a:solidFill>
            </a:endParaRPr>
          </a:p>
          <a:p>
            <a:pPr algn="ctr"/>
            <a:r>
              <a:rPr kumimoji="1" lang="ja-JP" altLang="en-US" sz="1200" dirty="0" smtClean="0">
                <a:solidFill>
                  <a:schemeClr val="tx1"/>
                </a:solidFill>
              </a:rPr>
              <a:t>丁</a:t>
            </a:r>
            <a:endParaRPr kumimoji="1" lang="en-US" altLang="ja-JP" sz="1200" dirty="0" smtClean="0">
              <a:solidFill>
                <a:schemeClr val="tx1"/>
              </a:solidFill>
            </a:endParaRPr>
          </a:p>
          <a:p>
            <a:pPr algn="ctr"/>
            <a:r>
              <a:rPr lang="ja-JP" altLang="en-US" sz="1200" dirty="0" smtClean="0">
                <a:solidFill>
                  <a:schemeClr val="tx1"/>
                </a:solidFill>
              </a:rPr>
              <a:t>（ひのと）</a:t>
            </a:r>
            <a:endParaRPr kumimoji="1" lang="ja-JP" altLang="en-US" sz="1200" dirty="0">
              <a:solidFill>
                <a:schemeClr val="tx1"/>
              </a:solidFill>
            </a:endParaRPr>
          </a:p>
        </p:txBody>
      </p:sp>
      <p:sp>
        <p:nvSpPr>
          <p:cNvPr id="12" name="正方形/長方形 11"/>
          <p:cNvSpPr/>
          <p:nvPr/>
        </p:nvSpPr>
        <p:spPr>
          <a:xfrm>
            <a:off x="4105752"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（ぼ）</a:t>
            </a:r>
            <a:endParaRPr lang="en-US" altLang="ja-JP" sz="1200" dirty="0" smtClean="0">
              <a:solidFill>
                <a:schemeClr val="tx1"/>
              </a:solidFill>
            </a:endParaRPr>
          </a:p>
          <a:p>
            <a:pPr algn="ctr"/>
            <a:r>
              <a:rPr lang="ja-JP" altLang="en-US" sz="1200" dirty="0" smtClean="0">
                <a:solidFill>
                  <a:schemeClr val="tx1"/>
                </a:solidFill>
              </a:rPr>
              <a:t>戊</a:t>
            </a:r>
            <a:endParaRPr lang="en-US" altLang="ja-JP" sz="1200" dirty="0" smtClean="0">
              <a:solidFill>
                <a:schemeClr val="tx1"/>
              </a:solidFill>
            </a:endParaRPr>
          </a:p>
          <a:p>
            <a:pPr algn="ctr"/>
            <a:r>
              <a:rPr lang="ja-JP" altLang="en-US" sz="1200" dirty="0" smtClean="0">
                <a:solidFill>
                  <a:schemeClr val="tx1"/>
                </a:solidFill>
              </a:rPr>
              <a:t>（</a:t>
            </a:r>
            <a:r>
              <a:rPr lang="ja-JP" altLang="en-US" sz="1200" dirty="0" err="1" smtClean="0">
                <a:solidFill>
                  <a:schemeClr val="tx1"/>
                </a:solidFill>
              </a:rPr>
              <a:t>つち</a:t>
            </a:r>
            <a:endParaRPr lang="en-US" altLang="ja-JP" sz="1200" dirty="0" smtClean="0">
              <a:solidFill>
                <a:schemeClr val="tx1"/>
              </a:solidFill>
            </a:endParaRPr>
          </a:p>
          <a:p>
            <a:pPr algn="ctr"/>
            <a:r>
              <a:rPr lang="ja-JP" altLang="en-US" sz="1200" dirty="0" smtClean="0">
                <a:solidFill>
                  <a:schemeClr val="tx1"/>
                </a:solidFill>
              </a:rPr>
              <a:t>　のえ）</a:t>
            </a:r>
            <a:endParaRPr kumimoji="1" lang="ja-JP" altLang="en-US" sz="1200" dirty="0">
              <a:solidFill>
                <a:schemeClr val="tx1"/>
              </a:solidFill>
            </a:endParaRPr>
          </a:p>
        </p:txBody>
      </p:sp>
      <p:sp>
        <p:nvSpPr>
          <p:cNvPr id="13" name="正方形/長方形 12"/>
          <p:cNvSpPr/>
          <p:nvPr/>
        </p:nvSpPr>
        <p:spPr>
          <a:xfrm>
            <a:off x="4897840"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（き）</a:t>
            </a:r>
            <a:endParaRPr lang="en-US" altLang="ja-JP" sz="1200" dirty="0" smtClean="0">
              <a:solidFill>
                <a:schemeClr val="tx1"/>
              </a:solidFill>
            </a:endParaRPr>
          </a:p>
          <a:p>
            <a:pPr algn="ctr"/>
            <a:r>
              <a:rPr lang="ja-JP" altLang="en-US" sz="1200" dirty="0" smtClean="0">
                <a:solidFill>
                  <a:schemeClr val="tx1"/>
                </a:solidFill>
              </a:rPr>
              <a:t>己</a:t>
            </a:r>
            <a:endParaRPr lang="en-US" altLang="ja-JP" sz="1200" dirty="0" smtClean="0">
              <a:solidFill>
                <a:schemeClr val="tx1"/>
              </a:solidFill>
            </a:endParaRPr>
          </a:p>
          <a:p>
            <a:pPr algn="ctr"/>
            <a:r>
              <a:rPr lang="ja-JP" altLang="en-US" sz="1200" dirty="0" smtClean="0">
                <a:solidFill>
                  <a:schemeClr val="tx1"/>
                </a:solidFill>
              </a:rPr>
              <a:t>（</a:t>
            </a:r>
            <a:r>
              <a:rPr lang="ja-JP" altLang="en-US" sz="1200" dirty="0" err="1" smtClean="0">
                <a:solidFill>
                  <a:schemeClr val="tx1"/>
                </a:solidFill>
              </a:rPr>
              <a:t>つち</a:t>
            </a:r>
            <a:endParaRPr lang="en-US" altLang="ja-JP" sz="1200" dirty="0" smtClean="0">
              <a:solidFill>
                <a:schemeClr val="tx1"/>
              </a:solidFill>
            </a:endParaRPr>
          </a:p>
          <a:p>
            <a:pPr algn="ctr"/>
            <a:r>
              <a:rPr lang="ja-JP" altLang="en-US" sz="1200" dirty="0" smtClean="0">
                <a:solidFill>
                  <a:schemeClr val="tx1"/>
                </a:solidFill>
              </a:rPr>
              <a:t>　のと）</a:t>
            </a:r>
            <a:endParaRPr lang="ja-JP" altLang="en-US" sz="1200" dirty="0">
              <a:solidFill>
                <a:schemeClr val="tx1"/>
              </a:solidFill>
            </a:endParaRPr>
          </a:p>
        </p:txBody>
      </p:sp>
      <p:sp>
        <p:nvSpPr>
          <p:cNvPr id="14" name="正方形/長方形 13"/>
          <p:cNvSpPr/>
          <p:nvPr/>
        </p:nvSpPr>
        <p:spPr>
          <a:xfrm>
            <a:off x="5689928"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（こう）</a:t>
            </a:r>
            <a:endParaRPr lang="en-US" altLang="ja-JP" sz="1200" dirty="0" smtClean="0">
              <a:solidFill>
                <a:schemeClr val="tx1"/>
              </a:solidFill>
            </a:endParaRPr>
          </a:p>
          <a:p>
            <a:pPr algn="ctr"/>
            <a:r>
              <a:rPr lang="ja-JP" altLang="en-US" sz="1200" dirty="0" smtClean="0">
                <a:solidFill>
                  <a:schemeClr val="tx1"/>
                </a:solidFill>
              </a:rPr>
              <a:t>庚</a:t>
            </a:r>
            <a:endParaRPr lang="en-US" altLang="ja-JP" sz="1200" dirty="0" smtClean="0">
              <a:solidFill>
                <a:schemeClr val="tx1"/>
              </a:solidFill>
            </a:endParaRPr>
          </a:p>
          <a:p>
            <a:pPr algn="ctr"/>
            <a:r>
              <a:rPr lang="ja-JP" altLang="en-US" sz="1200" dirty="0" smtClean="0">
                <a:solidFill>
                  <a:schemeClr val="tx1"/>
                </a:solidFill>
              </a:rPr>
              <a:t>（かのえ）</a:t>
            </a:r>
            <a:endParaRPr lang="ja-JP" altLang="en-US" sz="1200" dirty="0">
              <a:solidFill>
                <a:schemeClr val="tx1"/>
              </a:solidFill>
            </a:endParaRPr>
          </a:p>
        </p:txBody>
      </p:sp>
      <p:sp>
        <p:nvSpPr>
          <p:cNvPr id="15" name="正方形/長方形 14"/>
          <p:cNvSpPr/>
          <p:nvPr/>
        </p:nvSpPr>
        <p:spPr>
          <a:xfrm>
            <a:off x="6482016"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（しん）</a:t>
            </a:r>
            <a:endParaRPr lang="en-US" altLang="ja-JP" sz="1200" dirty="0" smtClean="0">
              <a:solidFill>
                <a:schemeClr val="tx1"/>
              </a:solidFill>
            </a:endParaRPr>
          </a:p>
          <a:p>
            <a:pPr algn="ctr"/>
            <a:r>
              <a:rPr lang="ja-JP" altLang="en-US" sz="1200" dirty="0" smtClean="0">
                <a:solidFill>
                  <a:schemeClr val="tx1"/>
                </a:solidFill>
              </a:rPr>
              <a:t>辛</a:t>
            </a:r>
            <a:endParaRPr lang="en-US" altLang="ja-JP" sz="1200" dirty="0" smtClean="0">
              <a:solidFill>
                <a:schemeClr val="tx1"/>
              </a:solidFill>
            </a:endParaRPr>
          </a:p>
          <a:p>
            <a:pPr algn="ctr"/>
            <a:r>
              <a:rPr lang="ja-JP" altLang="en-US" sz="1200" dirty="0" smtClean="0">
                <a:solidFill>
                  <a:schemeClr val="tx1"/>
                </a:solidFill>
              </a:rPr>
              <a:t>（かのと）</a:t>
            </a:r>
            <a:endParaRPr lang="ja-JP" altLang="en-US" sz="1200" dirty="0">
              <a:solidFill>
                <a:schemeClr val="tx1"/>
              </a:solidFill>
            </a:endParaRPr>
          </a:p>
        </p:txBody>
      </p:sp>
      <p:sp>
        <p:nvSpPr>
          <p:cNvPr id="16" name="正方形/長方形 15"/>
          <p:cNvSpPr/>
          <p:nvPr/>
        </p:nvSpPr>
        <p:spPr>
          <a:xfrm>
            <a:off x="7274104"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（じん）</a:t>
            </a:r>
            <a:endParaRPr lang="en-US" altLang="ja-JP" sz="1200" dirty="0" smtClean="0">
              <a:solidFill>
                <a:schemeClr val="tx1"/>
              </a:solidFill>
            </a:endParaRPr>
          </a:p>
          <a:p>
            <a:pPr algn="ctr"/>
            <a:r>
              <a:rPr lang="ja-JP" altLang="en-US" sz="1200" dirty="0" smtClean="0">
                <a:solidFill>
                  <a:schemeClr val="tx1"/>
                </a:solidFill>
              </a:rPr>
              <a:t>壬</a:t>
            </a:r>
            <a:endParaRPr lang="en-US" altLang="ja-JP" sz="1200" dirty="0" smtClean="0">
              <a:solidFill>
                <a:schemeClr val="tx1"/>
              </a:solidFill>
            </a:endParaRPr>
          </a:p>
          <a:p>
            <a:pPr algn="ctr"/>
            <a:r>
              <a:rPr lang="ja-JP" altLang="en-US" sz="1200" dirty="0" smtClean="0">
                <a:solidFill>
                  <a:schemeClr val="tx1"/>
                </a:solidFill>
              </a:rPr>
              <a:t>（みず</a:t>
            </a:r>
            <a:endParaRPr lang="en-US" altLang="ja-JP" sz="1200" dirty="0" smtClean="0">
              <a:solidFill>
                <a:schemeClr val="tx1"/>
              </a:solidFill>
            </a:endParaRPr>
          </a:p>
          <a:p>
            <a:pPr algn="ctr"/>
            <a:r>
              <a:rPr lang="ja-JP" altLang="en-US" sz="1200" dirty="0" smtClean="0">
                <a:solidFill>
                  <a:schemeClr val="tx1"/>
                </a:solidFill>
              </a:rPr>
              <a:t>　のえ）</a:t>
            </a:r>
            <a:endParaRPr lang="ja-JP" altLang="en-US" sz="1200" dirty="0">
              <a:solidFill>
                <a:schemeClr val="tx1"/>
              </a:solidFill>
            </a:endParaRPr>
          </a:p>
        </p:txBody>
      </p:sp>
      <p:sp>
        <p:nvSpPr>
          <p:cNvPr id="17" name="正方形/長方形 16"/>
          <p:cNvSpPr/>
          <p:nvPr/>
        </p:nvSpPr>
        <p:spPr>
          <a:xfrm>
            <a:off x="8066192" y="4643446"/>
            <a:ext cx="792088" cy="857256"/>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（き）</a:t>
            </a:r>
            <a:endParaRPr lang="en-US" altLang="ja-JP" sz="1200" dirty="0" smtClean="0">
              <a:solidFill>
                <a:schemeClr val="tx1"/>
              </a:solidFill>
            </a:endParaRPr>
          </a:p>
          <a:p>
            <a:pPr algn="ctr"/>
            <a:r>
              <a:rPr lang="ja-JP" altLang="en-US" sz="1200" dirty="0" smtClean="0">
                <a:solidFill>
                  <a:schemeClr val="tx1"/>
                </a:solidFill>
              </a:rPr>
              <a:t>癸</a:t>
            </a:r>
            <a:endParaRPr lang="en-US" altLang="ja-JP" sz="1200" dirty="0" smtClean="0">
              <a:solidFill>
                <a:schemeClr val="tx1"/>
              </a:solidFill>
            </a:endParaRPr>
          </a:p>
          <a:p>
            <a:pPr algn="ctr"/>
            <a:r>
              <a:rPr lang="ja-JP" altLang="en-US" sz="1200" dirty="0" smtClean="0">
                <a:solidFill>
                  <a:schemeClr val="tx1"/>
                </a:solidFill>
              </a:rPr>
              <a:t>（みず</a:t>
            </a:r>
            <a:endParaRPr lang="en-US" altLang="ja-JP" sz="1200" dirty="0" smtClean="0">
              <a:solidFill>
                <a:schemeClr val="tx1"/>
              </a:solidFill>
            </a:endParaRPr>
          </a:p>
          <a:p>
            <a:pPr algn="ctr"/>
            <a:r>
              <a:rPr lang="ja-JP" altLang="en-US" sz="1200" dirty="0" smtClean="0">
                <a:solidFill>
                  <a:schemeClr val="tx1"/>
                </a:solidFill>
              </a:rPr>
              <a:t>　のと）</a:t>
            </a:r>
            <a:endParaRPr lang="ja-JP" altLang="en-US" sz="1200" dirty="0">
              <a:solidFill>
                <a:schemeClr val="tx1"/>
              </a:solidFill>
            </a:endParaRPr>
          </a:p>
        </p:txBody>
      </p:sp>
      <p:sp>
        <p:nvSpPr>
          <p:cNvPr id="18" name="正方形/長方形 17"/>
          <p:cNvSpPr/>
          <p:nvPr/>
        </p:nvSpPr>
        <p:spPr>
          <a:xfrm>
            <a:off x="289328" y="4359576"/>
            <a:ext cx="648072" cy="1426878"/>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十干</a:t>
            </a:r>
            <a:endParaRPr kumimoji="1" lang="ja-JP" altLang="en-US" sz="1200" dirty="0">
              <a:solidFill>
                <a:schemeClr val="tx1"/>
              </a:solidFill>
            </a:endParaRPr>
          </a:p>
        </p:txBody>
      </p:sp>
      <p:sp>
        <p:nvSpPr>
          <p:cNvPr id="19" name="正方形/長方形 18"/>
          <p:cNvSpPr/>
          <p:nvPr/>
        </p:nvSpPr>
        <p:spPr>
          <a:xfrm>
            <a:off x="937400" y="5500702"/>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（いん）</a:t>
            </a:r>
            <a:endParaRPr lang="en-US" altLang="ja-JP" sz="1200" dirty="0" smtClean="0">
              <a:solidFill>
                <a:schemeClr val="tx1"/>
              </a:solidFill>
            </a:endParaRPr>
          </a:p>
          <a:p>
            <a:pPr algn="ctr"/>
            <a:r>
              <a:rPr kumimoji="1" lang="ja-JP" altLang="en-US" sz="1200" dirty="0" smtClean="0">
                <a:solidFill>
                  <a:schemeClr val="tx1"/>
                </a:solidFill>
              </a:rPr>
              <a:t>寅</a:t>
            </a:r>
            <a:endParaRPr kumimoji="1" lang="en-US" altLang="ja-JP" sz="1200" dirty="0" smtClean="0">
              <a:solidFill>
                <a:schemeClr val="tx1"/>
              </a:solidFill>
            </a:endParaRPr>
          </a:p>
          <a:p>
            <a:pPr algn="ctr"/>
            <a:r>
              <a:rPr lang="ja-JP" altLang="en-US" sz="1200" dirty="0" smtClean="0">
                <a:solidFill>
                  <a:schemeClr val="tx1"/>
                </a:solidFill>
              </a:rPr>
              <a:t>（とら）</a:t>
            </a:r>
            <a:endParaRPr kumimoji="1" lang="ja-JP" altLang="en-US" sz="1200" dirty="0">
              <a:solidFill>
                <a:schemeClr val="tx1"/>
              </a:solidFill>
            </a:endParaRPr>
          </a:p>
        </p:txBody>
      </p:sp>
      <p:sp>
        <p:nvSpPr>
          <p:cNvPr id="20" name="正方形/長方形 19"/>
          <p:cNvSpPr/>
          <p:nvPr/>
        </p:nvSpPr>
        <p:spPr>
          <a:xfrm>
            <a:off x="1729488" y="5500702"/>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（ぼう）</a:t>
            </a:r>
            <a:endParaRPr kumimoji="1" lang="en-US" altLang="ja-JP" sz="1200" dirty="0" smtClean="0">
              <a:solidFill>
                <a:schemeClr val="tx1"/>
              </a:solidFill>
            </a:endParaRPr>
          </a:p>
          <a:p>
            <a:pPr algn="ctr"/>
            <a:r>
              <a:rPr lang="ja-JP" altLang="ja-JP" sz="1200" dirty="0" smtClean="0">
                <a:solidFill>
                  <a:schemeClr val="tx1"/>
                </a:solidFill>
              </a:rPr>
              <a:t>卯</a:t>
            </a:r>
            <a:endParaRPr kumimoji="1" lang="en-US" altLang="ja-JP" sz="1200" dirty="0" smtClean="0">
              <a:solidFill>
                <a:schemeClr val="tx1"/>
              </a:solidFill>
            </a:endParaRPr>
          </a:p>
          <a:p>
            <a:pPr algn="ctr"/>
            <a:r>
              <a:rPr lang="ja-JP" altLang="en-US" sz="1200" dirty="0" smtClean="0">
                <a:solidFill>
                  <a:schemeClr val="tx1"/>
                </a:solidFill>
              </a:rPr>
              <a:t>（う）</a:t>
            </a:r>
            <a:endParaRPr kumimoji="1" lang="ja-JP" altLang="en-US" sz="1200" dirty="0">
              <a:solidFill>
                <a:schemeClr val="tx1"/>
              </a:solidFill>
            </a:endParaRPr>
          </a:p>
        </p:txBody>
      </p:sp>
      <p:sp>
        <p:nvSpPr>
          <p:cNvPr id="21" name="正方形/長方形 20"/>
          <p:cNvSpPr/>
          <p:nvPr/>
        </p:nvSpPr>
        <p:spPr>
          <a:xfrm>
            <a:off x="3313664" y="5500702"/>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（し）</a:t>
            </a:r>
            <a:endParaRPr kumimoji="1" lang="en-US" altLang="ja-JP" sz="1200" dirty="0" smtClean="0">
              <a:solidFill>
                <a:schemeClr val="tx1"/>
              </a:solidFill>
            </a:endParaRPr>
          </a:p>
          <a:p>
            <a:pPr algn="ctr"/>
            <a:r>
              <a:rPr kumimoji="1" lang="ja-JP" altLang="en-US" sz="1200" dirty="0" smtClean="0">
                <a:solidFill>
                  <a:schemeClr val="tx1"/>
                </a:solidFill>
              </a:rPr>
              <a:t>巳</a:t>
            </a:r>
            <a:endParaRPr kumimoji="1" lang="en-US" altLang="ja-JP" sz="1200" dirty="0" smtClean="0">
              <a:solidFill>
                <a:schemeClr val="tx1"/>
              </a:solidFill>
            </a:endParaRPr>
          </a:p>
          <a:p>
            <a:pPr algn="ctr"/>
            <a:r>
              <a:rPr lang="ja-JP" altLang="en-US" sz="1200" dirty="0" smtClean="0">
                <a:solidFill>
                  <a:schemeClr val="tx1"/>
                </a:solidFill>
              </a:rPr>
              <a:t>（み）</a:t>
            </a:r>
            <a:endParaRPr kumimoji="1" lang="ja-JP" altLang="en-US" sz="1200" dirty="0">
              <a:solidFill>
                <a:schemeClr val="tx1"/>
              </a:solidFill>
            </a:endParaRPr>
          </a:p>
        </p:txBody>
      </p:sp>
      <p:sp>
        <p:nvSpPr>
          <p:cNvPr id="22" name="正方形/長方形 21"/>
          <p:cNvSpPr/>
          <p:nvPr/>
        </p:nvSpPr>
        <p:spPr>
          <a:xfrm>
            <a:off x="2521576" y="5505608"/>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（ご）</a:t>
            </a:r>
            <a:endParaRPr kumimoji="1" lang="en-US" altLang="ja-JP" sz="1200" dirty="0" smtClean="0">
              <a:solidFill>
                <a:schemeClr val="tx1"/>
              </a:solidFill>
            </a:endParaRPr>
          </a:p>
          <a:p>
            <a:pPr algn="ctr"/>
            <a:r>
              <a:rPr kumimoji="1" lang="ja-JP" altLang="en-US" sz="1200" dirty="0" smtClean="0">
                <a:solidFill>
                  <a:schemeClr val="tx1"/>
                </a:solidFill>
              </a:rPr>
              <a:t>午</a:t>
            </a:r>
            <a:endParaRPr kumimoji="1" lang="en-US" altLang="ja-JP" sz="1200" dirty="0" smtClean="0">
              <a:solidFill>
                <a:schemeClr val="tx1"/>
              </a:solidFill>
            </a:endParaRPr>
          </a:p>
          <a:p>
            <a:pPr algn="ctr"/>
            <a:r>
              <a:rPr lang="ja-JP" altLang="en-US" sz="1200" dirty="0" smtClean="0">
                <a:solidFill>
                  <a:schemeClr val="tx1"/>
                </a:solidFill>
              </a:rPr>
              <a:t>（うま）</a:t>
            </a:r>
            <a:endParaRPr kumimoji="1" lang="ja-JP" altLang="en-US" sz="1200" dirty="0">
              <a:solidFill>
                <a:schemeClr val="tx1"/>
              </a:solidFill>
            </a:endParaRPr>
          </a:p>
        </p:txBody>
      </p:sp>
      <p:sp>
        <p:nvSpPr>
          <p:cNvPr id="23" name="正方形/長方形 22"/>
          <p:cNvSpPr/>
          <p:nvPr/>
        </p:nvSpPr>
        <p:spPr>
          <a:xfrm>
            <a:off x="4105752" y="5505608"/>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（しん）</a:t>
            </a:r>
            <a:endParaRPr lang="en-US" altLang="ja-JP" sz="1200" dirty="0" smtClean="0">
              <a:solidFill>
                <a:schemeClr val="tx1"/>
              </a:solidFill>
            </a:endParaRPr>
          </a:p>
          <a:p>
            <a:pPr algn="ctr"/>
            <a:r>
              <a:rPr lang="ja-JP" altLang="en-US" sz="1200" dirty="0" smtClean="0">
                <a:solidFill>
                  <a:schemeClr val="tx1"/>
                </a:solidFill>
              </a:rPr>
              <a:t>辰</a:t>
            </a:r>
            <a:endParaRPr lang="en-US" altLang="ja-JP" sz="1200" dirty="0" smtClean="0">
              <a:solidFill>
                <a:schemeClr val="tx1"/>
              </a:solidFill>
            </a:endParaRPr>
          </a:p>
          <a:p>
            <a:pPr algn="ctr"/>
            <a:r>
              <a:rPr lang="ja-JP" altLang="en-US" sz="1200" dirty="0" smtClean="0">
                <a:solidFill>
                  <a:schemeClr val="tx1"/>
                </a:solidFill>
              </a:rPr>
              <a:t>（たつ）</a:t>
            </a:r>
            <a:endParaRPr kumimoji="1" lang="ja-JP" altLang="en-US" sz="1200" dirty="0">
              <a:solidFill>
                <a:schemeClr val="tx1"/>
              </a:solidFill>
            </a:endParaRPr>
          </a:p>
        </p:txBody>
      </p:sp>
      <p:sp>
        <p:nvSpPr>
          <p:cNvPr id="24" name="正方形/長方形 23"/>
          <p:cNvSpPr/>
          <p:nvPr/>
        </p:nvSpPr>
        <p:spPr>
          <a:xfrm>
            <a:off x="4897840" y="6143644"/>
            <a:ext cx="792088" cy="571504"/>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（び）</a:t>
            </a:r>
            <a:endParaRPr lang="en-US" altLang="ja-JP" sz="1200" dirty="0" smtClean="0">
              <a:solidFill>
                <a:schemeClr val="tx1"/>
              </a:solidFill>
            </a:endParaRPr>
          </a:p>
          <a:p>
            <a:pPr algn="ctr"/>
            <a:r>
              <a:rPr lang="ja-JP" altLang="en-US" sz="1200" dirty="0" smtClean="0">
                <a:solidFill>
                  <a:schemeClr val="tx1"/>
                </a:solidFill>
              </a:rPr>
              <a:t>未</a:t>
            </a:r>
            <a:endParaRPr lang="en-US" altLang="ja-JP" sz="1200" dirty="0" smtClean="0">
              <a:solidFill>
                <a:schemeClr val="tx1"/>
              </a:solidFill>
            </a:endParaRPr>
          </a:p>
          <a:p>
            <a:pPr algn="ctr"/>
            <a:r>
              <a:rPr lang="ja-JP" altLang="en-US" sz="1200" dirty="0" smtClean="0">
                <a:solidFill>
                  <a:schemeClr val="tx1"/>
                </a:solidFill>
              </a:rPr>
              <a:t>（ひつじ）</a:t>
            </a:r>
            <a:endParaRPr lang="ja-JP" altLang="en-US" sz="1200" dirty="0">
              <a:solidFill>
                <a:schemeClr val="tx1"/>
              </a:solidFill>
            </a:endParaRPr>
          </a:p>
        </p:txBody>
      </p:sp>
      <p:sp>
        <p:nvSpPr>
          <p:cNvPr id="25" name="正方形/長方形 24"/>
          <p:cNvSpPr/>
          <p:nvPr/>
        </p:nvSpPr>
        <p:spPr>
          <a:xfrm>
            <a:off x="5689928" y="5500702"/>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（しん）</a:t>
            </a:r>
            <a:endParaRPr lang="en-US" altLang="ja-JP" sz="1200" dirty="0" smtClean="0">
              <a:solidFill>
                <a:schemeClr val="tx1"/>
              </a:solidFill>
            </a:endParaRPr>
          </a:p>
          <a:p>
            <a:pPr algn="ctr"/>
            <a:r>
              <a:rPr lang="ja-JP" altLang="en-US" sz="1200" dirty="0" smtClean="0">
                <a:solidFill>
                  <a:schemeClr val="tx1"/>
                </a:solidFill>
              </a:rPr>
              <a:t>申</a:t>
            </a:r>
            <a:endParaRPr lang="en-US" altLang="ja-JP" sz="1200" dirty="0" smtClean="0">
              <a:solidFill>
                <a:schemeClr val="tx1"/>
              </a:solidFill>
            </a:endParaRPr>
          </a:p>
          <a:p>
            <a:pPr algn="ctr"/>
            <a:r>
              <a:rPr lang="ja-JP" altLang="en-US" sz="1200" dirty="0" smtClean="0">
                <a:solidFill>
                  <a:schemeClr val="tx1"/>
                </a:solidFill>
              </a:rPr>
              <a:t>（さる）</a:t>
            </a:r>
            <a:endParaRPr lang="ja-JP" altLang="en-US" sz="1200" dirty="0">
              <a:solidFill>
                <a:schemeClr val="tx1"/>
              </a:solidFill>
            </a:endParaRPr>
          </a:p>
        </p:txBody>
      </p:sp>
      <p:sp>
        <p:nvSpPr>
          <p:cNvPr id="26" name="正方形/長方形 25"/>
          <p:cNvSpPr/>
          <p:nvPr/>
        </p:nvSpPr>
        <p:spPr>
          <a:xfrm>
            <a:off x="6482016" y="5500702"/>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（ゆう）</a:t>
            </a:r>
            <a:endParaRPr lang="en-US" altLang="ja-JP" sz="1200" dirty="0" smtClean="0">
              <a:solidFill>
                <a:schemeClr val="tx1"/>
              </a:solidFill>
            </a:endParaRPr>
          </a:p>
          <a:p>
            <a:pPr algn="ctr"/>
            <a:r>
              <a:rPr lang="ja-JP" altLang="en-US" sz="1200" dirty="0" smtClean="0">
                <a:solidFill>
                  <a:schemeClr val="tx1"/>
                </a:solidFill>
              </a:rPr>
              <a:t>酉</a:t>
            </a:r>
            <a:endParaRPr lang="en-US" altLang="ja-JP" sz="1200" dirty="0" smtClean="0">
              <a:solidFill>
                <a:schemeClr val="tx1"/>
              </a:solidFill>
            </a:endParaRPr>
          </a:p>
          <a:p>
            <a:pPr algn="ctr"/>
            <a:r>
              <a:rPr lang="ja-JP" altLang="en-US" sz="1200" dirty="0" smtClean="0">
                <a:solidFill>
                  <a:schemeClr val="tx1"/>
                </a:solidFill>
              </a:rPr>
              <a:t>（とり）</a:t>
            </a:r>
            <a:endParaRPr lang="ja-JP" altLang="en-US" sz="1200" dirty="0">
              <a:solidFill>
                <a:schemeClr val="tx1"/>
              </a:solidFill>
            </a:endParaRPr>
          </a:p>
        </p:txBody>
      </p:sp>
      <p:sp>
        <p:nvSpPr>
          <p:cNvPr id="27" name="正方形/長方形 26"/>
          <p:cNvSpPr/>
          <p:nvPr/>
        </p:nvSpPr>
        <p:spPr>
          <a:xfrm>
            <a:off x="8066192" y="5505608"/>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（がい）</a:t>
            </a:r>
            <a:endParaRPr lang="en-US" altLang="ja-JP" sz="1200" dirty="0" smtClean="0">
              <a:solidFill>
                <a:schemeClr val="tx1"/>
              </a:solidFill>
            </a:endParaRPr>
          </a:p>
          <a:p>
            <a:pPr algn="ctr"/>
            <a:r>
              <a:rPr lang="ja-JP" altLang="en-US" sz="1200" dirty="0" smtClean="0">
                <a:solidFill>
                  <a:schemeClr val="tx1"/>
                </a:solidFill>
              </a:rPr>
              <a:t>亥</a:t>
            </a:r>
            <a:endParaRPr lang="en-US" altLang="ja-JP" sz="1200" dirty="0" smtClean="0">
              <a:solidFill>
                <a:schemeClr val="tx1"/>
              </a:solidFill>
            </a:endParaRPr>
          </a:p>
          <a:p>
            <a:pPr algn="ctr"/>
            <a:r>
              <a:rPr lang="ja-JP" altLang="en-US" sz="1200" dirty="0" smtClean="0">
                <a:solidFill>
                  <a:schemeClr val="tx1"/>
                </a:solidFill>
              </a:rPr>
              <a:t>（い）</a:t>
            </a:r>
            <a:endParaRPr lang="ja-JP" altLang="en-US" sz="1200" dirty="0">
              <a:solidFill>
                <a:schemeClr val="tx1"/>
              </a:solidFill>
            </a:endParaRPr>
          </a:p>
        </p:txBody>
      </p:sp>
      <p:sp>
        <p:nvSpPr>
          <p:cNvPr id="28" name="正方形/長方形 27"/>
          <p:cNvSpPr/>
          <p:nvPr/>
        </p:nvSpPr>
        <p:spPr>
          <a:xfrm>
            <a:off x="7274104" y="5505608"/>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（し）</a:t>
            </a:r>
            <a:endParaRPr lang="en-US" altLang="ja-JP" sz="1200" dirty="0" smtClean="0">
              <a:solidFill>
                <a:schemeClr val="tx1"/>
              </a:solidFill>
            </a:endParaRPr>
          </a:p>
          <a:p>
            <a:pPr algn="ctr"/>
            <a:r>
              <a:rPr lang="ja-JP" altLang="en-US" sz="1200" dirty="0" smtClean="0">
                <a:solidFill>
                  <a:schemeClr val="tx1"/>
                </a:solidFill>
              </a:rPr>
              <a:t>子</a:t>
            </a:r>
            <a:endParaRPr lang="en-US" altLang="ja-JP" sz="1200" dirty="0" smtClean="0">
              <a:solidFill>
                <a:schemeClr val="tx1"/>
              </a:solidFill>
            </a:endParaRPr>
          </a:p>
          <a:p>
            <a:pPr algn="ctr"/>
            <a:r>
              <a:rPr lang="ja-JP" altLang="en-US" sz="1200" dirty="0" smtClean="0">
                <a:solidFill>
                  <a:schemeClr val="tx1"/>
                </a:solidFill>
              </a:rPr>
              <a:t>（ね）</a:t>
            </a:r>
            <a:endParaRPr lang="ja-JP" altLang="en-US" sz="1200" dirty="0">
              <a:solidFill>
                <a:schemeClr val="tx1"/>
              </a:solidFill>
            </a:endParaRPr>
          </a:p>
        </p:txBody>
      </p:sp>
      <p:sp>
        <p:nvSpPr>
          <p:cNvPr id="29" name="正方形/長方形 28"/>
          <p:cNvSpPr/>
          <p:nvPr/>
        </p:nvSpPr>
        <p:spPr>
          <a:xfrm>
            <a:off x="289328" y="5505609"/>
            <a:ext cx="648072" cy="634413"/>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十二支</a:t>
            </a:r>
            <a:endParaRPr kumimoji="1" lang="ja-JP" altLang="en-US" sz="1200" dirty="0">
              <a:solidFill>
                <a:schemeClr val="tx1"/>
              </a:solidFill>
            </a:endParaRPr>
          </a:p>
        </p:txBody>
      </p:sp>
      <p:sp>
        <p:nvSpPr>
          <p:cNvPr id="30" name="正方形/長方形 29"/>
          <p:cNvSpPr/>
          <p:nvPr/>
        </p:nvSpPr>
        <p:spPr>
          <a:xfrm>
            <a:off x="4105752" y="6143644"/>
            <a:ext cx="792088" cy="571504"/>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（じゅつ）</a:t>
            </a:r>
            <a:endParaRPr lang="en-US" altLang="ja-JP" sz="1200" dirty="0" smtClean="0">
              <a:solidFill>
                <a:schemeClr val="tx1"/>
              </a:solidFill>
            </a:endParaRPr>
          </a:p>
          <a:p>
            <a:pPr algn="ctr"/>
            <a:r>
              <a:rPr lang="ja-JP" altLang="en-US" sz="1200" dirty="0" smtClean="0">
                <a:solidFill>
                  <a:schemeClr val="tx1"/>
                </a:solidFill>
              </a:rPr>
              <a:t>戌</a:t>
            </a:r>
            <a:endParaRPr lang="en-US" altLang="ja-JP" sz="1200" dirty="0" smtClean="0">
              <a:solidFill>
                <a:schemeClr val="tx1"/>
              </a:solidFill>
            </a:endParaRPr>
          </a:p>
          <a:p>
            <a:pPr algn="ctr"/>
            <a:r>
              <a:rPr lang="ja-JP" altLang="en-US" sz="1200" dirty="0" smtClean="0">
                <a:solidFill>
                  <a:schemeClr val="tx1"/>
                </a:solidFill>
              </a:rPr>
              <a:t>（いね）</a:t>
            </a:r>
            <a:endParaRPr kumimoji="1" lang="ja-JP" altLang="en-US" sz="1200" dirty="0">
              <a:solidFill>
                <a:schemeClr val="tx1"/>
              </a:solidFill>
            </a:endParaRPr>
          </a:p>
        </p:txBody>
      </p:sp>
      <p:sp>
        <p:nvSpPr>
          <p:cNvPr id="31" name="正方形/長方形 30"/>
          <p:cNvSpPr/>
          <p:nvPr/>
        </p:nvSpPr>
        <p:spPr>
          <a:xfrm>
            <a:off x="4897840" y="5505608"/>
            <a:ext cx="792088" cy="63803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（ちゅう）</a:t>
            </a:r>
            <a:endParaRPr lang="en-US" altLang="ja-JP" sz="1200" dirty="0" smtClean="0">
              <a:solidFill>
                <a:schemeClr val="tx1"/>
              </a:solidFill>
            </a:endParaRPr>
          </a:p>
          <a:p>
            <a:pPr algn="ctr"/>
            <a:r>
              <a:rPr lang="ja-JP" altLang="en-US" sz="1200" dirty="0" smtClean="0">
                <a:solidFill>
                  <a:schemeClr val="tx1"/>
                </a:solidFill>
              </a:rPr>
              <a:t>丑</a:t>
            </a:r>
            <a:endParaRPr lang="en-US" altLang="ja-JP" sz="1200" dirty="0" smtClean="0">
              <a:solidFill>
                <a:schemeClr val="tx1"/>
              </a:solidFill>
            </a:endParaRPr>
          </a:p>
          <a:p>
            <a:pPr algn="ctr"/>
            <a:r>
              <a:rPr lang="ja-JP" altLang="en-US" sz="1200" dirty="0" smtClean="0">
                <a:solidFill>
                  <a:schemeClr val="tx1"/>
                </a:solidFill>
              </a:rPr>
              <a:t>（うし）</a:t>
            </a:r>
            <a:endParaRPr lang="ja-JP" altLang="en-US" sz="1200" dirty="0">
              <a:solidFill>
                <a:schemeClr val="tx1"/>
              </a:solidFill>
            </a:endParaRPr>
          </a:p>
        </p:txBody>
      </p:sp>
      <p:sp>
        <p:nvSpPr>
          <p:cNvPr id="32" name="正方形/長方形 31"/>
          <p:cNvSpPr/>
          <p:nvPr/>
        </p:nvSpPr>
        <p:spPr>
          <a:xfrm>
            <a:off x="937400"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兄（え）</a:t>
            </a:r>
            <a:endParaRPr lang="ja-JP" altLang="en-US" sz="1200" dirty="0">
              <a:solidFill>
                <a:schemeClr val="tx1"/>
              </a:solidFill>
            </a:endParaRPr>
          </a:p>
        </p:txBody>
      </p:sp>
      <p:sp>
        <p:nvSpPr>
          <p:cNvPr id="33" name="正方形/長方形 32"/>
          <p:cNvSpPr/>
          <p:nvPr/>
        </p:nvSpPr>
        <p:spPr>
          <a:xfrm>
            <a:off x="1729488"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弟（と）</a:t>
            </a:r>
            <a:endParaRPr lang="ja-JP" altLang="en-US" sz="1200" dirty="0">
              <a:solidFill>
                <a:schemeClr val="tx1"/>
              </a:solidFill>
            </a:endParaRPr>
          </a:p>
        </p:txBody>
      </p:sp>
      <p:sp>
        <p:nvSpPr>
          <p:cNvPr id="34" name="正方形/長方形 33"/>
          <p:cNvSpPr/>
          <p:nvPr/>
        </p:nvSpPr>
        <p:spPr>
          <a:xfrm>
            <a:off x="2521576"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兄（え）</a:t>
            </a:r>
            <a:endParaRPr lang="ja-JP" altLang="en-US" sz="1200" dirty="0">
              <a:solidFill>
                <a:schemeClr val="tx1"/>
              </a:solidFill>
            </a:endParaRPr>
          </a:p>
        </p:txBody>
      </p:sp>
      <p:sp>
        <p:nvSpPr>
          <p:cNvPr id="35" name="正方形/長方形 34"/>
          <p:cNvSpPr/>
          <p:nvPr/>
        </p:nvSpPr>
        <p:spPr>
          <a:xfrm>
            <a:off x="3313664"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弟（と）</a:t>
            </a:r>
            <a:endParaRPr lang="ja-JP" altLang="en-US" sz="1200" dirty="0">
              <a:solidFill>
                <a:schemeClr val="tx1"/>
              </a:solidFill>
            </a:endParaRPr>
          </a:p>
        </p:txBody>
      </p:sp>
      <p:sp>
        <p:nvSpPr>
          <p:cNvPr id="36" name="正方形/長方形 35"/>
          <p:cNvSpPr/>
          <p:nvPr/>
        </p:nvSpPr>
        <p:spPr>
          <a:xfrm>
            <a:off x="4105752"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兄（え）</a:t>
            </a:r>
            <a:endParaRPr lang="ja-JP" altLang="en-US" sz="1200" dirty="0">
              <a:solidFill>
                <a:schemeClr val="tx1"/>
              </a:solidFill>
            </a:endParaRPr>
          </a:p>
        </p:txBody>
      </p:sp>
      <p:sp>
        <p:nvSpPr>
          <p:cNvPr id="37" name="正方形/長方形 36"/>
          <p:cNvSpPr/>
          <p:nvPr/>
        </p:nvSpPr>
        <p:spPr>
          <a:xfrm>
            <a:off x="4897840"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弟（と）</a:t>
            </a:r>
            <a:endParaRPr lang="ja-JP" altLang="en-US" sz="1200" dirty="0">
              <a:solidFill>
                <a:schemeClr val="tx1"/>
              </a:solidFill>
            </a:endParaRPr>
          </a:p>
        </p:txBody>
      </p:sp>
      <p:sp>
        <p:nvSpPr>
          <p:cNvPr id="38" name="正方形/長方形 37"/>
          <p:cNvSpPr/>
          <p:nvPr/>
        </p:nvSpPr>
        <p:spPr>
          <a:xfrm>
            <a:off x="5689928"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兄（え）</a:t>
            </a:r>
            <a:endParaRPr lang="ja-JP" altLang="en-US" sz="1200" dirty="0">
              <a:solidFill>
                <a:schemeClr val="tx1"/>
              </a:solidFill>
            </a:endParaRPr>
          </a:p>
        </p:txBody>
      </p:sp>
      <p:sp>
        <p:nvSpPr>
          <p:cNvPr id="39" name="正方形/長方形 38"/>
          <p:cNvSpPr/>
          <p:nvPr/>
        </p:nvSpPr>
        <p:spPr>
          <a:xfrm>
            <a:off x="6482016"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弟（と）</a:t>
            </a:r>
            <a:endParaRPr lang="ja-JP" altLang="en-US" sz="1200" dirty="0">
              <a:solidFill>
                <a:schemeClr val="tx1"/>
              </a:solidFill>
            </a:endParaRPr>
          </a:p>
        </p:txBody>
      </p:sp>
      <p:sp>
        <p:nvSpPr>
          <p:cNvPr id="40" name="正方形/長方形 39"/>
          <p:cNvSpPr/>
          <p:nvPr/>
        </p:nvSpPr>
        <p:spPr>
          <a:xfrm>
            <a:off x="7274104"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兄（え）</a:t>
            </a:r>
            <a:endParaRPr lang="ja-JP" altLang="en-US" sz="1200" dirty="0">
              <a:solidFill>
                <a:schemeClr val="tx1"/>
              </a:solidFill>
            </a:endParaRPr>
          </a:p>
        </p:txBody>
      </p:sp>
      <p:sp>
        <p:nvSpPr>
          <p:cNvPr id="41" name="正方形/長方形 40"/>
          <p:cNvSpPr/>
          <p:nvPr/>
        </p:nvSpPr>
        <p:spPr>
          <a:xfrm>
            <a:off x="8066192" y="4368122"/>
            <a:ext cx="792088" cy="275324"/>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弟（と）</a:t>
            </a:r>
            <a:endParaRPr lang="ja-JP" altLang="en-US" sz="1200" dirty="0">
              <a:solidFill>
                <a:schemeClr val="tx1"/>
              </a:solidFill>
            </a:endParaRPr>
          </a:p>
        </p:txBody>
      </p:sp>
      <p:sp>
        <p:nvSpPr>
          <p:cNvPr id="42" name="正方形/長方形 41"/>
          <p:cNvSpPr/>
          <p:nvPr/>
        </p:nvSpPr>
        <p:spPr>
          <a:xfrm>
            <a:off x="937400" y="3786190"/>
            <a:ext cx="1584176" cy="285752"/>
          </a:xfrm>
          <a:prstGeom prst="rec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木</a:t>
            </a:r>
            <a:endParaRPr kumimoji="1" lang="ja-JP" altLang="en-US" sz="1200" dirty="0">
              <a:solidFill>
                <a:schemeClr val="tx1"/>
              </a:solidFill>
            </a:endParaRPr>
          </a:p>
        </p:txBody>
      </p:sp>
      <p:sp>
        <p:nvSpPr>
          <p:cNvPr id="43" name="正方形/長方形 42"/>
          <p:cNvSpPr/>
          <p:nvPr/>
        </p:nvSpPr>
        <p:spPr>
          <a:xfrm>
            <a:off x="2521576" y="3786190"/>
            <a:ext cx="1584176" cy="285752"/>
          </a:xfrm>
          <a:prstGeom prst="rec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火</a:t>
            </a:r>
            <a:endParaRPr lang="ja-JP" altLang="en-US" sz="1200" dirty="0">
              <a:solidFill>
                <a:schemeClr val="tx1"/>
              </a:solidFill>
            </a:endParaRPr>
          </a:p>
        </p:txBody>
      </p:sp>
      <p:sp>
        <p:nvSpPr>
          <p:cNvPr id="44" name="正方形/長方形 43"/>
          <p:cNvSpPr/>
          <p:nvPr/>
        </p:nvSpPr>
        <p:spPr>
          <a:xfrm>
            <a:off x="4105752" y="3786190"/>
            <a:ext cx="1584176" cy="285752"/>
          </a:xfrm>
          <a:prstGeom prst="rec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土</a:t>
            </a:r>
            <a:endParaRPr lang="ja-JP" altLang="en-US" sz="1200" dirty="0">
              <a:solidFill>
                <a:schemeClr val="tx1"/>
              </a:solidFill>
            </a:endParaRPr>
          </a:p>
        </p:txBody>
      </p:sp>
      <p:sp>
        <p:nvSpPr>
          <p:cNvPr id="45" name="正方形/長方形 44"/>
          <p:cNvSpPr/>
          <p:nvPr/>
        </p:nvSpPr>
        <p:spPr>
          <a:xfrm>
            <a:off x="5689928" y="3786190"/>
            <a:ext cx="1584176" cy="285752"/>
          </a:xfrm>
          <a:prstGeom prst="rec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金</a:t>
            </a:r>
            <a:endParaRPr lang="ja-JP" altLang="en-US" sz="1200" dirty="0">
              <a:solidFill>
                <a:schemeClr val="tx1"/>
              </a:solidFill>
            </a:endParaRPr>
          </a:p>
        </p:txBody>
      </p:sp>
      <p:sp>
        <p:nvSpPr>
          <p:cNvPr id="46" name="正方形/長方形 45"/>
          <p:cNvSpPr/>
          <p:nvPr/>
        </p:nvSpPr>
        <p:spPr>
          <a:xfrm>
            <a:off x="7274104" y="3786190"/>
            <a:ext cx="1584176" cy="285752"/>
          </a:xfrm>
          <a:prstGeom prst="rec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rPr>
              <a:t>水</a:t>
            </a:r>
            <a:endParaRPr lang="ja-JP" altLang="en-US" sz="1200" dirty="0">
              <a:solidFill>
                <a:schemeClr val="tx1"/>
              </a:solidFill>
            </a:endParaRPr>
          </a:p>
        </p:txBody>
      </p:sp>
      <p:sp>
        <p:nvSpPr>
          <p:cNvPr id="47" name="正方形/長方形 46"/>
          <p:cNvSpPr/>
          <p:nvPr/>
        </p:nvSpPr>
        <p:spPr>
          <a:xfrm>
            <a:off x="289328" y="3786190"/>
            <a:ext cx="648072" cy="285752"/>
          </a:xfrm>
          <a:prstGeom prst="rec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rPr>
              <a:t>五行</a:t>
            </a:r>
            <a:endParaRPr kumimoji="1" lang="ja-JP" altLang="en-US" sz="1200" b="1" dirty="0">
              <a:solidFill>
                <a:schemeClr val="tx1"/>
              </a:solidFill>
            </a:endParaRPr>
          </a:p>
        </p:txBody>
      </p:sp>
      <p:sp>
        <p:nvSpPr>
          <p:cNvPr id="48" name="正方形/長方形 47"/>
          <p:cNvSpPr/>
          <p:nvPr/>
        </p:nvSpPr>
        <p:spPr>
          <a:xfrm>
            <a:off x="937400"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陽</a:t>
            </a:r>
            <a:endParaRPr lang="ja-JP" altLang="en-US" sz="1200" b="1" dirty="0">
              <a:solidFill>
                <a:schemeClr val="tx1"/>
              </a:solidFill>
            </a:endParaRPr>
          </a:p>
        </p:txBody>
      </p:sp>
      <p:sp>
        <p:nvSpPr>
          <p:cNvPr id="49" name="正方形/長方形 48"/>
          <p:cNvSpPr/>
          <p:nvPr/>
        </p:nvSpPr>
        <p:spPr>
          <a:xfrm>
            <a:off x="1729488"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陰</a:t>
            </a:r>
            <a:endParaRPr lang="ja-JP" altLang="en-US" sz="1200" b="1" dirty="0">
              <a:solidFill>
                <a:schemeClr val="tx1"/>
              </a:solidFill>
            </a:endParaRPr>
          </a:p>
        </p:txBody>
      </p:sp>
      <p:sp>
        <p:nvSpPr>
          <p:cNvPr id="50" name="正方形/長方形 49"/>
          <p:cNvSpPr/>
          <p:nvPr/>
        </p:nvSpPr>
        <p:spPr>
          <a:xfrm>
            <a:off x="2521576"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陽</a:t>
            </a:r>
            <a:endParaRPr lang="ja-JP" altLang="en-US" sz="1200" b="1" dirty="0">
              <a:solidFill>
                <a:schemeClr val="tx1"/>
              </a:solidFill>
            </a:endParaRPr>
          </a:p>
        </p:txBody>
      </p:sp>
      <p:sp>
        <p:nvSpPr>
          <p:cNvPr id="51" name="正方形/長方形 50"/>
          <p:cNvSpPr/>
          <p:nvPr/>
        </p:nvSpPr>
        <p:spPr>
          <a:xfrm>
            <a:off x="3313664"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陰</a:t>
            </a:r>
            <a:endParaRPr lang="ja-JP" altLang="en-US" sz="1200" b="1" dirty="0">
              <a:solidFill>
                <a:schemeClr val="tx1"/>
              </a:solidFill>
            </a:endParaRPr>
          </a:p>
        </p:txBody>
      </p:sp>
      <p:sp>
        <p:nvSpPr>
          <p:cNvPr id="52" name="正方形/長方形 51"/>
          <p:cNvSpPr/>
          <p:nvPr/>
        </p:nvSpPr>
        <p:spPr>
          <a:xfrm>
            <a:off x="4105752"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陽</a:t>
            </a:r>
            <a:endParaRPr lang="ja-JP" altLang="en-US" sz="1200" b="1" dirty="0">
              <a:solidFill>
                <a:schemeClr val="tx1"/>
              </a:solidFill>
            </a:endParaRPr>
          </a:p>
        </p:txBody>
      </p:sp>
      <p:sp>
        <p:nvSpPr>
          <p:cNvPr id="53" name="正方形/長方形 52"/>
          <p:cNvSpPr/>
          <p:nvPr/>
        </p:nvSpPr>
        <p:spPr>
          <a:xfrm>
            <a:off x="4897840"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陰</a:t>
            </a:r>
            <a:endParaRPr lang="ja-JP" altLang="en-US" sz="1200" b="1" dirty="0">
              <a:solidFill>
                <a:schemeClr val="tx1"/>
              </a:solidFill>
            </a:endParaRPr>
          </a:p>
        </p:txBody>
      </p:sp>
      <p:sp>
        <p:nvSpPr>
          <p:cNvPr id="54" name="正方形/長方形 53"/>
          <p:cNvSpPr/>
          <p:nvPr/>
        </p:nvSpPr>
        <p:spPr>
          <a:xfrm>
            <a:off x="5689928"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陽</a:t>
            </a:r>
            <a:endParaRPr lang="ja-JP" altLang="en-US" sz="1200" b="1" dirty="0">
              <a:solidFill>
                <a:schemeClr val="tx1"/>
              </a:solidFill>
            </a:endParaRPr>
          </a:p>
        </p:txBody>
      </p:sp>
      <p:sp>
        <p:nvSpPr>
          <p:cNvPr id="55" name="正方形/長方形 54"/>
          <p:cNvSpPr/>
          <p:nvPr/>
        </p:nvSpPr>
        <p:spPr>
          <a:xfrm>
            <a:off x="6482016"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陰</a:t>
            </a:r>
            <a:endParaRPr lang="ja-JP" altLang="en-US" sz="1200" b="1" dirty="0">
              <a:solidFill>
                <a:schemeClr val="tx1"/>
              </a:solidFill>
            </a:endParaRPr>
          </a:p>
        </p:txBody>
      </p:sp>
      <p:sp>
        <p:nvSpPr>
          <p:cNvPr id="56" name="正方形/長方形 55"/>
          <p:cNvSpPr/>
          <p:nvPr/>
        </p:nvSpPr>
        <p:spPr>
          <a:xfrm>
            <a:off x="7274104"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陽</a:t>
            </a:r>
            <a:endParaRPr lang="ja-JP" altLang="en-US" sz="1200" b="1" dirty="0">
              <a:solidFill>
                <a:schemeClr val="tx1"/>
              </a:solidFill>
            </a:endParaRPr>
          </a:p>
        </p:txBody>
      </p:sp>
      <p:sp>
        <p:nvSpPr>
          <p:cNvPr id="57" name="正方形/長方形 56"/>
          <p:cNvSpPr/>
          <p:nvPr/>
        </p:nvSpPr>
        <p:spPr>
          <a:xfrm>
            <a:off x="8066192" y="4071942"/>
            <a:ext cx="792088" cy="296342"/>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rPr>
              <a:t>陰</a:t>
            </a:r>
            <a:endParaRPr lang="ja-JP" altLang="en-US" sz="1200" b="1" dirty="0">
              <a:solidFill>
                <a:schemeClr val="tx1"/>
              </a:solidFill>
            </a:endParaRPr>
          </a:p>
        </p:txBody>
      </p:sp>
      <p:sp>
        <p:nvSpPr>
          <p:cNvPr id="58" name="正方形/長方形 57"/>
          <p:cNvSpPr/>
          <p:nvPr/>
        </p:nvSpPr>
        <p:spPr>
          <a:xfrm>
            <a:off x="289328" y="4069324"/>
            <a:ext cx="648072" cy="290251"/>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rPr>
              <a:t>陰陽</a:t>
            </a:r>
            <a:endParaRPr kumimoji="1" lang="ja-JP" altLang="en-US" sz="1200" b="1" dirty="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23528" y="260648"/>
          <a:ext cx="3473502" cy="5380104"/>
        </p:xfrm>
        <a:graphic>
          <a:graphicData uri="http://schemas.openxmlformats.org/drawingml/2006/table">
            <a:tbl>
              <a:tblPr/>
              <a:tblGrid>
                <a:gridCol w="578917"/>
                <a:gridCol w="578917"/>
                <a:gridCol w="578917"/>
                <a:gridCol w="578917"/>
                <a:gridCol w="578917"/>
                <a:gridCol w="578917"/>
              </a:tblGrid>
              <a:tr h="208410">
                <a:tc gridSpan="6">
                  <a:txBody>
                    <a:bodyPr/>
                    <a:lstStyle/>
                    <a:p>
                      <a:pPr algn="ctr"/>
                      <a:r>
                        <a:rPr lang="ja-JP" altLang="en-US" sz="1800" b="1" dirty="0"/>
                        <a:t>干支</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1C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64718">
                <a:tc>
                  <a:txBody>
                    <a:bodyPr/>
                    <a:lstStyle/>
                    <a:p>
                      <a:r>
                        <a:rPr lang="en-US" altLang="ja-JP" sz="1400" dirty="0"/>
                        <a:t>1</a:t>
                      </a:r>
                      <a:br>
                        <a:rPr lang="en-US" altLang="ja-JP" sz="1400" dirty="0"/>
                      </a:br>
                      <a:r>
                        <a:rPr lang="ja-JP" altLang="en-US" sz="1400" dirty="0"/>
                        <a:t>甲子</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2</a:t>
                      </a:r>
                      <a:br>
                        <a:rPr lang="en-US" altLang="ja-JP" sz="1400" dirty="0"/>
                      </a:br>
                      <a:r>
                        <a:rPr lang="ja-JP" altLang="en-US" sz="1400" dirty="0" smtClean="0"/>
                        <a:t>乙丑</a:t>
                      </a:r>
                      <a:endParaRPr lang="ja-JP" altLang="en-US" sz="1400" dirty="0"/>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smtClean="0"/>
                        <a:t>3</a:t>
                      </a:r>
                      <a:br>
                        <a:rPr lang="en-US" altLang="ja-JP" sz="1400" dirty="0" smtClean="0"/>
                      </a:br>
                      <a:r>
                        <a:rPr lang="ja-JP" altLang="en-US" sz="1400" dirty="0" smtClean="0"/>
                        <a:t>丙寅</a:t>
                      </a:r>
                      <a:endParaRPr lang="ja-JP" altLang="en-US" sz="1400" dirty="0"/>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4</a:t>
                      </a:r>
                      <a:br>
                        <a:rPr lang="en-US" altLang="ja-JP" sz="1400" dirty="0"/>
                      </a:br>
                      <a:r>
                        <a:rPr lang="ja-JP" altLang="en-US" sz="1400" dirty="0"/>
                        <a:t>丁卯</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5</a:t>
                      </a:r>
                      <a:br>
                        <a:rPr lang="en-US" altLang="ja-JP" sz="1400" dirty="0"/>
                      </a:br>
                      <a:r>
                        <a:rPr lang="ja-JP" altLang="en-US" sz="1400" dirty="0"/>
                        <a:t>戊辰</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6</a:t>
                      </a:r>
                      <a:br>
                        <a:rPr lang="en-US" altLang="ja-JP" sz="1400" dirty="0"/>
                      </a:br>
                      <a:r>
                        <a:rPr lang="ja-JP" altLang="en-US" sz="1400" dirty="0"/>
                        <a:t>己巳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364718">
                <a:tc>
                  <a:txBody>
                    <a:bodyPr/>
                    <a:lstStyle/>
                    <a:p>
                      <a:r>
                        <a:rPr lang="en-US" altLang="ja-JP" sz="1400" dirty="0"/>
                        <a:t>7</a:t>
                      </a:r>
                      <a:br>
                        <a:rPr lang="en-US" altLang="ja-JP" sz="1400" dirty="0"/>
                      </a:br>
                      <a:r>
                        <a:rPr lang="ja-JP" altLang="en-US" sz="1400" dirty="0"/>
                        <a:t>庚午</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8</a:t>
                      </a:r>
                      <a:br>
                        <a:rPr lang="en-US" altLang="ja-JP" sz="1400" dirty="0"/>
                      </a:br>
                      <a:r>
                        <a:rPr lang="ja-JP" altLang="en-US" sz="1400" dirty="0"/>
                        <a:t>辛未</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9</a:t>
                      </a:r>
                      <a:br>
                        <a:rPr lang="en-US" altLang="ja-JP" sz="1400" dirty="0"/>
                      </a:br>
                      <a:r>
                        <a:rPr lang="ja-JP" altLang="en-US" sz="1400" b="1" dirty="0">
                          <a:solidFill>
                            <a:srgbClr val="FF0000"/>
                          </a:solidFill>
                        </a:rPr>
                        <a:t>壬申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10</a:t>
                      </a:r>
                      <a:br>
                        <a:rPr lang="en-US" altLang="ja-JP" sz="1400" dirty="0"/>
                      </a:br>
                      <a:r>
                        <a:rPr lang="ja-JP" altLang="en-US" sz="1400" dirty="0"/>
                        <a:t>癸酉</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11</a:t>
                      </a:r>
                      <a:br>
                        <a:rPr lang="en-US" altLang="ja-JP" sz="1400" dirty="0"/>
                      </a:br>
                      <a:r>
                        <a:rPr lang="ja-JP" altLang="en-US" sz="1400" dirty="0"/>
                        <a:t>甲戌</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12</a:t>
                      </a:r>
                      <a:br>
                        <a:rPr lang="en-US" altLang="ja-JP" sz="1400" dirty="0"/>
                      </a:br>
                      <a:r>
                        <a:rPr lang="ja-JP" altLang="en-US" sz="1400" dirty="0"/>
                        <a:t>乙亥</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364718">
                <a:tc>
                  <a:txBody>
                    <a:bodyPr/>
                    <a:lstStyle/>
                    <a:p>
                      <a:r>
                        <a:rPr lang="en-US" altLang="ja-JP" sz="1400" dirty="0"/>
                        <a:t>13</a:t>
                      </a:r>
                      <a:br>
                        <a:rPr lang="en-US" altLang="ja-JP" sz="1400" dirty="0"/>
                      </a:br>
                      <a:r>
                        <a:rPr lang="ja-JP" altLang="en-US" sz="1400" dirty="0"/>
                        <a:t>丙子</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14</a:t>
                      </a:r>
                      <a:br>
                        <a:rPr lang="en-US" altLang="ja-JP" sz="1400" dirty="0"/>
                      </a:br>
                      <a:r>
                        <a:rPr lang="ja-JP" altLang="en-US" sz="1400" dirty="0"/>
                        <a:t>丁丑</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15</a:t>
                      </a:r>
                      <a:br>
                        <a:rPr lang="en-US" altLang="ja-JP" sz="1400" dirty="0"/>
                      </a:br>
                      <a:r>
                        <a:rPr lang="ja-JP" altLang="en-US" sz="1400" dirty="0"/>
                        <a:t>戊寅</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16</a:t>
                      </a:r>
                      <a:br>
                        <a:rPr lang="en-US" altLang="ja-JP" sz="1400" dirty="0"/>
                      </a:br>
                      <a:r>
                        <a:rPr lang="ja-JP" altLang="en-US" sz="1400" dirty="0"/>
                        <a:t>己卯</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17</a:t>
                      </a:r>
                      <a:br>
                        <a:rPr lang="en-US" altLang="ja-JP" sz="1400" dirty="0"/>
                      </a:br>
                      <a:r>
                        <a:rPr lang="ja-JP" altLang="en-US" sz="1400" dirty="0"/>
                        <a:t>庚辰</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18</a:t>
                      </a:r>
                      <a:br>
                        <a:rPr lang="en-US" altLang="ja-JP" sz="1400" dirty="0"/>
                      </a:br>
                      <a:r>
                        <a:rPr lang="ja-JP" altLang="en-US" sz="1400" dirty="0"/>
                        <a:t>辛巳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364718">
                <a:tc>
                  <a:txBody>
                    <a:bodyPr/>
                    <a:lstStyle/>
                    <a:p>
                      <a:r>
                        <a:rPr lang="en-US" altLang="ja-JP" sz="1400" dirty="0"/>
                        <a:t>19</a:t>
                      </a:r>
                      <a:br>
                        <a:rPr lang="en-US" altLang="ja-JP" sz="1400" dirty="0"/>
                      </a:br>
                      <a:r>
                        <a:rPr lang="ja-JP" altLang="en-US" sz="1400" dirty="0"/>
                        <a:t>壬午</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20</a:t>
                      </a:r>
                      <a:br>
                        <a:rPr lang="en-US" altLang="ja-JP" sz="1400" dirty="0"/>
                      </a:br>
                      <a:r>
                        <a:rPr lang="ja-JP" altLang="en-US" sz="1400" dirty="0"/>
                        <a:t>癸未</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21</a:t>
                      </a:r>
                      <a:br>
                        <a:rPr lang="en-US" altLang="ja-JP" sz="1400" dirty="0"/>
                      </a:br>
                      <a:r>
                        <a:rPr lang="ja-JP" altLang="en-US" sz="1400" dirty="0"/>
                        <a:t>甲申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22</a:t>
                      </a:r>
                      <a:br>
                        <a:rPr lang="en-US" altLang="ja-JP" sz="1400" dirty="0"/>
                      </a:br>
                      <a:r>
                        <a:rPr lang="ja-JP" altLang="en-US" sz="1400" dirty="0"/>
                        <a:t>乙酉</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23</a:t>
                      </a:r>
                      <a:br>
                        <a:rPr lang="en-US" altLang="ja-JP" sz="1400" dirty="0"/>
                      </a:br>
                      <a:r>
                        <a:rPr lang="ja-JP" altLang="en-US" sz="1400" dirty="0"/>
                        <a:t>丙戌</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24</a:t>
                      </a:r>
                      <a:br>
                        <a:rPr lang="en-US" altLang="ja-JP" sz="1400" dirty="0"/>
                      </a:br>
                      <a:r>
                        <a:rPr lang="ja-JP" altLang="en-US" sz="1400" dirty="0"/>
                        <a:t>丁亥</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364718">
                <a:tc>
                  <a:txBody>
                    <a:bodyPr/>
                    <a:lstStyle/>
                    <a:p>
                      <a:r>
                        <a:rPr lang="en-US" altLang="ja-JP" sz="1400" dirty="0"/>
                        <a:t>25</a:t>
                      </a:r>
                      <a:br>
                        <a:rPr lang="en-US" altLang="ja-JP" sz="1400" dirty="0"/>
                      </a:br>
                      <a:r>
                        <a:rPr lang="ja-JP" altLang="en-US" sz="1400" dirty="0"/>
                        <a:t>戊子</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26</a:t>
                      </a:r>
                      <a:br>
                        <a:rPr lang="en-US" altLang="ja-JP" sz="1400" dirty="0"/>
                      </a:br>
                      <a:r>
                        <a:rPr lang="ja-JP" altLang="en-US" sz="1400" dirty="0"/>
                        <a:t>己丑</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27</a:t>
                      </a:r>
                      <a:br>
                        <a:rPr lang="en-US" altLang="ja-JP" sz="1400" dirty="0"/>
                      </a:br>
                      <a:r>
                        <a:rPr lang="ja-JP" altLang="en-US" sz="1400" dirty="0"/>
                        <a:t>庚寅</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28</a:t>
                      </a:r>
                      <a:br>
                        <a:rPr lang="en-US" altLang="ja-JP" sz="1400" dirty="0"/>
                      </a:br>
                      <a:r>
                        <a:rPr lang="ja-JP" altLang="en-US" sz="1400" dirty="0"/>
                        <a:t>辛卯</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29</a:t>
                      </a:r>
                      <a:br>
                        <a:rPr lang="en-US" altLang="ja-JP" sz="1400" dirty="0"/>
                      </a:br>
                      <a:r>
                        <a:rPr lang="ja-JP" altLang="en-US" sz="1400" dirty="0"/>
                        <a:t>壬辰</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30</a:t>
                      </a:r>
                      <a:br>
                        <a:rPr lang="en-US" altLang="ja-JP" sz="1400" dirty="0"/>
                      </a:br>
                      <a:r>
                        <a:rPr lang="ja-JP" altLang="en-US" sz="1400" dirty="0"/>
                        <a:t>癸巳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364718">
                <a:tc>
                  <a:txBody>
                    <a:bodyPr/>
                    <a:lstStyle/>
                    <a:p>
                      <a:r>
                        <a:rPr lang="en-US" altLang="ja-JP" sz="1400" dirty="0"/>
                        <a:t>31</a:t>
                      </a:r>
                      <a:br>
                        <a:rPr lang="en-US" altLang="ja-JP" sz="1400" dirty="0"/>
                      </a:br>
                      <a:r>
                        <a:rPr lang="ja-JP" altLang="en-US" sz="1400" b="0" dirty="0">
                          <a:solidFill>
                            <a:schemeClr val="tx1"/>
                          </a:solidFill>
                        </a:rPr>
                        <a:t>甲午</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32</a:t>
                      </a:r>
                      <a:br>
                        <a:rPr lang="en-US" altLang="ja-JP" sz="1400" dirty="0"/>
                      </a:br>
                      <a:r>
                        <a:rPr lang="ja-JP" altLang="en-US" sz="1400" dirty="0"/>
                        <a:t>乙未</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33</a:t>
                      </a:r>
                      <a:br>
                        <a:rPr lang="en-US" altLang="ja-JP" sz="1400" dirty="0"/>
                      </a:br>
                      <a:r>
                        <a:rPr lang="ja-JP" altLang="en-US" sz="1400" b="1" dirty="0">
                          <a:solidFill>
                            <a:srgbClr val="FF0000"/>
                          </a:solidFill>
                        </a:rPr>
                        <a:t>丙申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34</a:t>
                      </a:r>
                      <a:br>
                        <a:rPr lang="en-US" altLang="ja-JP" sz="1400" dirty="0"/>
                      </a:br>
                      <a:r>
                        <a:rPr lang="ja-JP" altLang="en-US" sz="1400" dirty="0"/>
                        <a:t>丁酉</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35</a:t>
                      </a:r>
                      <a:br>
                        <a:rPr lang="en-US" altLang="ja-JP" sz="1400" dirty="0"/>
                      </a:br>
                      <a:r>
                        <a:rPr lang="ja-JP" altLang="en-US" sz="1400" dirty="0"/>
                        <a:t>戊戌</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36</a:t>
                      </a:r>
                      <a:br>
                        <a:rPr lang="en-US" altLang="ja-JP" sz="1400" dirty="0"/>
                      </a:br>
                      <a:r>
                        <a:rPr lang="ja-JP" altLang="en-US" sz="1400" dirty="0"/>
                        <a:t>己亥</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364718">
                <a:tc>
                  <a:txBody>
                    <a:bodyPr/>
                    <a:lstStyle/>
                    <a:p>
                      <a:r>
                        <a:rPr lang="en-US" altLang="ja-JP" sz="1400" dirty="0"/>
                        <a:t>37</a:t>
                      </a:r>
                      <a:br>
                        <a:rPr lang="en-US" altLang="ja-JP" sz="1400" dirty="0"/>
                      </a:br>
                      <a:r>
                        <a:rPr lang="ja-JP" altLang="en-US" sz="1400" dirty="0"/>
                        <a:t>庚子</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38</a:t>
                      </a:r>
                      <a:br>
                        <a:rPr lang="en-US" altLang="ja-JP" sz="1400" dirty="0"/>
                      </a:br>
                      <a:r>
                        <a:rPr lang="ja-JP" altLang="en-US" sz="1400" dirty="0"/>
                        <a:t>辛丑</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39</a:t>
                      </a:r>
                      <a:br>
                        <a:rPr lang="en-US" altLang="ja-JP" sz="1400" dirty="0"/>
                      </a:br>
                      <a:r>
                        <a:rPr lang="ja-JP" altLang="en-US" sz="1400" dirty="0"/>
                        <a:t>壬寅</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40</a:t>
                      </a:r>
                      <a:br>
                        <a:rPr lang="en-US" altLang="ja-JP" sz="1400" dirty="0"/>
                      </a:br>
                      <a:r>
                        <a:rPr lang="ja-JP" altLang="en-US" sz="1400" dirty="0"/>
                        <a:t>癸卯</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41</a:t>
                      </a:r>
                      <a:br>
                        <a:rPr lang="en-US" altLang="ja-JP" sz="1400" dirty="0"/>
                      </a:br>
                      <a:r>
                        <a:rPr lang="ja-JP" altLang="en-US" sz="1400" dirty="0"/>
                        <a:t>甲辰</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42</a:t>
                      </a:r>
                      <a:br>
                        <a:rPr lang="en-US" altLang="ja-JP" sz="1400" dirty="0"/>
                      </a:br>
                      <a:r>
                        <a:rPr lang="ja-JP" altLang="en-US" sz="1400" b="1" dirty="0">
                          <a:solidFill>
                            <a:srgbClr val="FF0000"/>
                          </a:solidFill>
                        </a:rPr>
                        <a:t>乙巳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364718">
                <a:tc>
                  <a:txBody>
                    <a:bodyPr/>
                    <a:lstStyle/>
                    <a:p>
                      <a:r>
                        <a:rPr lang="en-US" altLang="ja-JP" sz="1400" dirty="0"/>
                        <a:t>43</a:t>
                      </a:r>
                      <a:br>
                        <a:rPr lang="en-US" altLang="ja-JP" sz="1400" dirty="0"/>
                      </a:br>
                      <a:r>
                        <a:rPr lang="ja-JP" altLang="en-US" sz="1400" b="1" dirty="0" smtClean="0">
                          <a:solidFill>
                            <a:srgbClr val="FF0000"/>
                          </a:solidFill>
                        </a:rPr>
                        <a:t>丙午</a:t>
                      </a:r>
                      <a:endParaRPr lang="ja-JP" altLang="en-US" sz="1400" b="1" dirty="0">
                        <a:solidFill>
                          <a:srgbClr val="FF0000"/>
                        </a:solidFill>
                      </a:endParaRP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44</a:t>
                      </a:r>
                      <a:br>
                        <a:rPr lang="en-US" altLang="ja-JP" sz="1400" dirty="0"/>
                      </a:br>
                      <a:r>
                        <a:rPr lang="ja-JP" altLang="en-US" sz="1400" dirty="0"/>
                        <a:t>丁未</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45</a:t>
                      </a:r>
                      <a:br>
                        <a:rPr lang="en-US" altLang="ja-JP" sz="1400" dirty="0"/>
                      </a:br>
                      <a:r>
                        <a:rPr lang="ja-JP" altLang="en-US" sz="1400" dirty="0"/>
                        <a:t>戊申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46</a:t>
                      </a:r>
                      <a:br>
                        <a:rPr lang="en-US" altLang="ja-JP" sz="1400" dirty="0"/>
                      </a:br>
                      <a:r>
                        <a:rPr lang="ja-JP" altLang="en-US" sz="1400" dirty="0"/>
                        <a:t>己酉</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47</a:t>
                      </a:r>
                      <a:br>
                        <a:rPr lang="en-US" altLang="ja-JP" sz="1400" dirty="0"/>
                      </a:br>
                      <a:r>
                        <a:rPr lang="ja-JP" altLang="en-US" sz="1400" dirty="0"/>
                        <a:t>庚戌</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48</a:t>
                      </a:r>
                      <a:br>
                        <a:rPr lang="en-US" altLang="ja-JP" sz="1400" dirty="0"/>
                      </a:br>
                      <a:r>
                        <a:rPr lang="ja-JP" altLang="en-US" sz="1400" dirty="0"/>
                        <a:t>辛亥</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364718">
                <a:tc>
                  <a:txBody>
                    <a:bodyPr/>
                    <a:lstStyle/>
                    <a:p>
                      <a:r>
                        <a:rPr lang="en-US" altLang="ja-JP" sz="1400" dirty="0"/>
                        <a:t>49</a:t>
                      </a:r>
                      <a:br>
                        <a:rPr lang="en-US" altLang="ja-JP" sz="1400" dirty="0"/>
                      </a:br>
                      <a:r>
                        <a:rPr lang="ja-JP" altLang="en-US" sz="1400" dirty="0"/>
                        <a:t>壬子</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50</a:t>
                      </a:r>
                      <a:br>
                        <a:rPr lang="en-US" altLang="ja-JP" sz="1400" dirty="0"/>
                      </a:br>
                      <a:r>
                        <a:rPr lang="ja-JP" altLang="en-US" sz="1400" dirty="0"/>
                        <a:t>癸丑</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51</a:t>
                      </a:r>
                      <a:br>
                        <a:rPr lang="en-US" altLang="ja-JP" sz="1400" dirty="0"/>
                      </a:br>
                      <a:r>
                        <a:rPr lang="ja-JP" altLang="en-US" sz="1400" dirty="0"/>
                        <a:t>甲寅</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52</a:t>
                      </a:r>
                      <a:br>
                        <a:rPr lang="en-US" altLang="ja-JP" sz="1400" dirty="0"/>
                      </a:br>
                      <a:r>
                        <a:rPr lang="ja-JP" altLang="en-US" sz="1400" dirty="0"/>
                        <a:t>乙卯</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53</a:t>
                      </a:r>
                      <a:br>
                        <a:rPr lang="en-US" altLang="ja-JP" sz="1400" dirty="0"/>
                      </a:br>
                      <a:r>
                        <a:rPr lang="ja-JP" altLang="en-US" sz="1400" dirty="0"/>
                        <a:t>丙辰</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54</a:t>
                      </a:r>
                      <a:br>
                        <a:rPr lang="en-US" altLang="ja-JP" sz="1400" dirty="0"/>
                      </a:br>
                      <a:r>
                        <a:rPr lang="ja-JP" altLang="en-US" sz="1400" dirty="0"/>
                        <a:t>丁巳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364718">
                <a:tc>
                  <a:txBody>
                    <a:bodyPr/>
                    <a:lstStyle/>
                    <a:p>
                      <a:r>
                        <a:rPr lang="en-US" altLang="ja-JP" sz="1400" dirty="0"/>
                        <a:t>55</a:t>
                      </a:r>
                      <a:br>
                        <a:rPr lang="en-US" altLang="ja-JP" sz="1400" dirty="0"/>
                      </a:br>
                      <a:r>
                        <a:rPr lang="ja-JP" altLang="en-US" sz="1400" dirty="0"/>
                        <a:t>戊午</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56</a:t>
                      </a:r>
                      <a:br>
                        <a:rPr lang="en-US" altLang="ja-JP" sz="1400" dirty="0"/>
                      </a:br>
                      <a:r>
                        <a:rPr lang="ja-JP" altLang="en-US" sz="1400" dirty="0"/>
                        <a:t>己未</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57</a:t>
                      </a:r>
                      <a:br>
                        <a:rPr lang="en-US" altLang="ja-JP" sz="1400" dirty="0"/>
                      </a:br>
                      <a:r>
                        <a:rPr lang="ja-JP" altLang="en-US" sz="1400" b="0" dirty="0">
                          <a:solidFill>
                            <a:schemeClr val="tx1"/>
                          </a:solidFill>
                        </a:rPr>
                        <a:t>庚申</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58</a:t>
                      </a:r>
                      <a:br>
                        <a:rPr lang="en-US" altLang="ja-JP" sz="1400" dirty="0"/>
                      </a:br>
                      <a:r>
                        <a:rPr lang="ja-JP" altLang="en-US" sz="1400" b="1" dirty="0">
                          <a:solidFill>
                            <a:srgbClr val="FF0000"/>
                          </a:solidFill>
                        </a:rPr>
                        <a:t>辛酉</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c>
                  <a:txBody>
                    <a:bodyPr/>
                    <a:lstStyle/>
                    <a:p>
                      <a:r>
                        <a:rPr lang="en-US" altLang="ja-JP" sz="1400" dirty="0"/>
                        <a:t>59</a:t>
                      </a:r>
                      <a:br>
                        <a:rPr lang="en-US" altLang="ja-JP" sz="1400" dirty="0"/>
                      </a:br>
                      <a:r>
                        <a:rPr lang="ja-JP" altLang="en-US" sz="1400" dirty="0"/>
                        <a:t>壬戌</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CF"/>
                    </a:solidFill>
                  </a:tcPr>
                </a:tc>
                <a:tc>
                  <a:txBody>
                    <a:bodyPr/>
                    <a:lstStyle/>
                    <a:p>
                      <a:r>
                        <a:rPr lang="en-US" altLang="ja-JP" sz="1400" dirty="0"/>
                        <a:t>60</a:t>
                      </a:r>
                      <a:br>
                        <a:rPr lang="en-US" altLang="ja-JP" sz="1400" dirty="0"/>
                      </a:br>
                      <a:r>
                        <a:rPr lang="ja-JP" altLang="en-US" sz="1400" dirty="0"/>
                        <a:t>癸亥</a:t>
                      </a:r>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FF"/>
                    </a:solidFill>
                  </a:tcPr>
                </a:tc>
              </a:tr>
              <a:tr h="208410">
                <a:tc gridSpan="6">
                  <a:txBody>
                    <a:bodyPr/>
                    <a:lstStyle/>
                    <a:p>
                      <a:endParaRPr lang="ja-JP" altLang="en-US" sz="1400" dirty="0"/>
                    </a:p>
                  </a:txBody>
                  <a:tcPr marL="52103" marR="52103" marT="26051" marB="26051"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1C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5" name="正方形/長方形 4"/>
          <p:cNvSpPr/>
          <p:nvPr/>
        </p:nvSpPr>
        <p:spPr>
          <a:xfrm>
            <a:off x="5220072" y="188640"/>
            <a:ext cx="2448272" cy="369332"/>
          </a:xfrm>
          <a:prstGeom prst="rect">
            <a:avLst/>
          </a:prstGeom>
        </p:spPr>
        <p:txBody>
          <a:bodyPr wrap="square">
            <a:spAutoFit/>
          </a:bodyPr>
          <a:lstStyle/>
          <a:p>
            <a:r>
              <a:rPr lang="ja-JP" altLang="en-US" b="1" dirty="0" smtClean="0"/>
              <a:t>辛酉（しんゆう）の年</a:t>
            </a:r>
            <a:endParaRPr lang="ja-JP" altLang="en-US" dirty="0"/>
          </a:p>
        </p:txBody>
      </p:sp>
      <p:sp>
        <p:nvSpPr>
          <p:cNvPr id="6" name="正方形/長方形 5"/>
          <p:cNvSpPr/>
          <p:nvPr/>
        </p:nvSpPr>
        <p:spPr>
          <a:xfrm>
            <a:off x="3995937" y="548680"/>
            <a:ext cx="4824536" cy="2031325"/>
          </a:xfrm>
          <a:prstGeom prst="rect">
            <a:avLst/>
          </a:prstGeom>
          <a:ln>
            <a:solidFill>
              <a:schemeClr val="tx1"/>
            </a:solidFill>
          </a:ln>
        </p:spPr>
        <p:txBody>
          <a:bodyPr wrap="square">
            <a:spAutoFit/>
          </a:bodyPr>
          <a:lstStyle/>
          <a:p>
            <a:r>
              <a:rPr lang="ja-JP" altLang="ja-JP" sz="1400" dirty="0" smtClean="0"/>
              <a:t>中国の前漢から後漢に流行した『緯書』には、庚申に続いて辛酉も干支ともに金性であり、かつ辛は陰の気なので、人の心がより冷酷になりやすいとされた。辛酉は天命が改まる年とされ、王朝が交代する革命の年で</a:t>
            </a:r>
            <a:r>
              <a:rPr lang="ja-JP" altLang="ja-JP" sz="1400" b="1" dirty="0" smtClean="0"/>
              <a:t>辛酉革命</a:t>
            </a:r>
            <a:r>
              <a:rPr lang="ja-JP" altLang="ja-JP" sz="1400" dirty="0" smtClean="0"/>
              <a:t>という。日本において辛酉の年に改元</a:t>
            </a:r>
            <a:r>
              <a:rPr lang="ja-JP" altLang="ja-JP" sz="1400" dirty="0" err="1" smtClean="0"/>
              <a:t>する習わしは、</a:t>
            </a:r>
            <a:r>
              <a:rPr lang="ja-JP" altLang="ja-JP" sz="1400" dirty="0" smtClean="0"/>
              <a:t>政治的変革が起るのを防ぐ目的で、三善清行の提唱により平安時代の昌泰4年（901年）の辛酉の年に元号を「延喜」と改めたことから始まった。前年の庚申年と2年続けて改元が行われることが多い。これは明治になるまで続けられた。ただし、中国ではこのような例はない。</a:t>
            </a:r>
            <a:endParaRPr lang="ja-JP" altLang="en-US" sz="1400" dirty="0"/>
          </a:p>
        </p:txBody>
      </p:sp>
      <p:sp>
        <p:nvSpPr>
          <p:cNvPr id="7" name="正方形/長方形 6"/>
          <p:cNvSpPr/>
          <p:nvPr/>
        </p:nvSpPr>
        <p:spPr>
          <a:xfrm>
            <a:off x="5220073" y="2636912"/>
            <a:ext cx="2502134" cy="369332"/>
          </a:xfrm>
          <a:prstGeom prst="rect">
            <a:avLst/>
          </a:prstGeom>
        </p:spPr>
        <p:txBody>
          <a:bodyPr wrap="square">
            <a:spAutoFit/>
          </a:bodyPr>
          <a:lstStyle/>
          <a:p>
            <a:r>
              <a:rPr lang="ja-JP" altLang="ja-JP" b="1" dirty="0" smtClean="0"/>
              <a:t>丙午</a:t>
            </a:r>
            <a:r>
              <a:rPr lang="ja-JP" altLang="ja-JP" dirty="0" smtClean="0"/>
              <a:t>（ひのえうま）</a:t>
            </a:r>
            <a:r>
              <a:rPr lang="ja-JP" altLang="en-US" dirty="0" smtClean="0"/>
              <a:t>の</a:t>
            </a:r>
            <a:r>
              <a:rPr lang="ja-JP" altLang="ja-JP" dirty="0" smtClean="0"/>
              <a:t>年</a:t>
            </a:r>
            <a:endParaRPr lang="ja-JP" altLang="en-US" dirty="0"/>
          </a:p>
        </p:txBody>
      </p:sp>
      <p:sp>
        <p:nvSpPr>
          <p:cNvPr id="8" name="正方形/長方形 7"/>
          <p:cNvSpPr/>
          <p:nvPr/>
        </p:nvSpPr>
        <p:spPr>
          <a:xfrm>
            <a:off x="3923929" y="2996952"/>
            <a:ext cx="5052492" cy="954107"/>
          </a:xfrm>
          <a:prstGeom prst="rect">
            <a:avLst/>
          </a:prstGeom>
          <a:ln>
            <a:solidFill>
              <a:schemeClr val="tx1"/>
            </a:solidFill>
          </a:ln>
        </p:spPr>
        <p:txBody>
          <a:bodyPr wrap="square">
            <a:spAutoFit/>
          </a:bodyPr>
          <a:lstStyle/>
          <a:p>
            <a:r>
              <a:rPr lang="ja-JP" altLang="ja-JP" sz="1400" b="1" dirty="0" smtClean="0"/>
              <a:t>丙午</a:t>
            </a:r>
            <a:r>
              <a:rPr lang="ja-JP" altLang="ja-JP" sz="1400" dirty="0" smtClean="0"/>
              <a:t>年の生まれの女性は気性が激しく夫の命を縮めるという迷信は、丙午の年には火災が多いという江戸時代の初期の迷信が、八百屋</a:t>
            </a:r>
            <a:r>
              <a:rPr lang="ja-JP" altLang="ja-JP" sz="1400" dirty="0" err="1" smtClean="0"/>
              <a:t>お</a:t>
            </a:r>
            <a:r>
              <a:rPr lang="ja-JP" altLang="ja-JP" sz="1400" dirty="0" smtClean="0"/>
              <a:t>七が1666年の丙午生まれだとされたことから女性の結婚に関する迷信に変化して広まって行ったとされる</a:t>
            </a:r>
            <a:r>
              <a:rPr lang="ja-JP" altLang="en-US" sz="1400" dirty="0" smtClean="0"/>
              <a:t>。</a:t>
            </a:r>
            <a:endParaRPr lang="ja-JP" altLang="en-US" sz="1400" dirty="0"/>
          </a:p>
        </p:txBody>
      </p:sp>
      <p:sp>
        <p:nvSpPr>
          <p:cNvPr id="9" name="正方形/長方形 8"/>
          <p:cNvSpPr/>
          <p:nvPr/>
        </p:nvSpPr>
        <p:spPr>
          <a:xfrm>
            <a:off x="5364088" y="4067780"/>
            <a:ext cx="2038650" cy="369332"/>
          </a:xfrm>
          <a:prstGeom prst="rect">
            <a:avLst/>
          </a:prstGeom>
        </p:spPr>
        <p:txBody>
          <a:bodyPr wrap="square">
            <a:spAutoFit/>
          </a:bodyPr>
          <a:lstStyle/>
          <a:p>
            <a:r>
              <a:rPr lang="ja-JP" altLang="en-US" b="1" dirty="0" smtClean="0"/>
              <a:t>乙巳（いっし）の変</a:t>
            </a:r>
            <a:endParaRPr lang="ja-JP" altLang="en-US" b="1" dirty="0"/>
          </a:p>
        </p:txBody>
      </p:sp>
      <p:sp>
        <p:nvSpPr>
          <p:cNvPr id="10" name="正方形/長方形 9"/>
          <p:cNvSpPr/>
          <p:nvPr/>
        </p:nvSpPr>
        <p:spPr>
          <a:xfrm>
            <a:off x="3923928" y="4437112"/>
            <a:ext cx="5091021" cy="738664"/>
          </a:xfrm>
          <a:prstGeom prst="rect">
            <a:avLst/>
          </a:prstGeom>
          <a:ln>
            <a:solidFill>
              <a:schemeClr val="tx1"/>
            </a:solidFill>
          </a:ln>
        </p:spPr>
        <p:txBody>
          <a:bodyPr wrap="square">
            <a:spAutoFit/>
          </a:bodyPr>
          <a:lstStyle/>
          <a:p>
            <a:r>
              <a:rPr lang="ja-JP" altLang="en-US" sz="1400" dirty="0" smtClean="0"/>
              <a:t>干支が乙巳にあたる</a:t>
            </a:r>
            <a:r>
              <a:rPr lang="en-US" altLang="ja-JP" sz="1400" dirty="0" smtClean="0"/>
              <a:t>645</a:t>
            </a:r>
            <a:r>
              <a:rPr lang="ja-JP" altLang="en-US" sz="1400" dirty="0" smtClean="0"/>
              <a:t>年（大化</a:t>
            </a:r>
            <a:r>
              <a:rPr lang="en-US" altLang="ja-JP" sz="1400" dirty="0" smtClean="0"/>
              <a:t>1</a:t>
            </a:r>
            <a:r>
              <a:rPr lang="ja-JP" altLang="en-US" sz="1400" dirty="0" smtClean="0"/>
              <a:t>）、中大兄皇子（後の天智天皇）、中臣鎌子（後の藤原鎌足）らが蘇我大臣家を滅ぼして新政権を樹立した政変。</a:t>
            </a:r>
            <a:endParaRPr lang="ja-JP" altLang="en-US" sz="1400" dirty="0"/>
          </a:p>
        </p:txBody>
      </p:sp>
      <p:sp>
        <p:nvSpPr>
          <p:cNvPr id="11" name="正方形/長方形 10"/>
          <p:cNvSpPr/>
          <p:nvPr/>
        </p:nvSpPr>
        <p:spPr>
          <a:xfrm>
            <a:off x="5436096" y="5229200"/>
            <a:ext cx="2149948" cy="369332"/>
          </a:xfrm>
          <a:prstGeom prst="rect">
            <a:avLst/>
          </a:prstGeom>
        </p:spPr>
        <p:txBody>
          <a:bodyPr wrap="none">
            <a:spAutoFit/>
          </a:bodyPr>
          <a:lstStyle/>
          <a:p>
            <a:r>
              <a:rPr lang="ja-JP" altLang="ja-JP" b="1" dirty="0" smtClean="0"/>
              <a:t>壬申</a:t>
            </a:r>
            <a:r>
              <a:rPr lang="ja-JP" altLang="en-US" b="1" dirty="0" smtClean="0"/>
              <a:t>（じんしん）</a:t>
            </a:r>
            <a:r>
              <a:rPr lang="ja-JP" altLang="ja-JP" b="1" dirty="0" smtClean="0"/>
              <a:t>の乱</a:t>
            </a:r>
            <a:endParaRPr lang="ja-JP" altLang="en-US" dirty="0"/>
          </a:p>
        </p:txBody>
      </p:sp>
      <p:sp>
        <p:nvSpPr>
          <p:cNvPr id="12" name="正方形/長方形 11"/>
          <p:cNvSpPr/>
          <p:nvPr/>
        </p:nvSpPr>
        <p:spPr>
          <a:xfrm>
            <a:off x="3923928" y="5581689"/>
            <a:ext cx="5076056" cy="1015663"/>
          </a:xfrm>
          <a:prstGeom prst="rect">
            <a:avLst/>
          </a:prstGeom>
          <a:ln>
            <a:solidFill>
              <a:schemeClr val="tx1"/>
            </a:solidFill>
          </a:ln>
        </p:spPr>
        <p:txBody>
          <a:bodyPr wrap="square">
            <a:spAutoFit/>
          </a:bodyPr>
          <a:lstStyle/>
          <a:p>
            <a:r>
              <a:rPr lang="ja-JP" altLang="ja-JP" sz="1200" dirty="0" smtClean="0"/>
              <a:t>日本古代最大の内乱戦争で、天智天皇の太子・大友皇子（弘文天皇の称号を追号）に対し、皇弟・大海人皇子（後の天武天皇）が地方豪族を味方に付けて反旗をひるがえしたものである。反乱者である大海人皇子が勝利するという、例の少ない内乱であった。名称の由来は、天武天皇元年は干支で壬申（じんしん、みずのえさる）にあたるためによる。</a:t>
            </a:r>
            <a:endParaRPr lang="ja-JP" altLang="ja-JP" sz="1200" dirty="0"/>
          </a:p>
        </p:txBody>
      </p:sp>
      <p:sp>
        <p:nvSpPr>
          <p:cNvPr id="14" name="正方形/長方形 13"/>
          <p:cNvSpPr/>
          <p:nvPr/>
        </p:nvSpPr>
        <p:spPr>
          <a:xfrm>
            <a:off x="971600" y="6453336"/>
            <a:ext cx="2736304" cy="338554"/>
          </a:xfrm>
          <a:prstGeom prst="rect">
            <a:avLst/>
          </a:prstGeom>
        </p:spPr>
        <p:txBody>
          <a:bodyPr wrap="square">
            <a:spAutoFit/>
          </a:bodyPr>
          <a:lstStyle/>
          <a:p>
            <a:r>
              <a:rPr lang="ja-JP" altLang="en-US" sz="1600" b="1" dirty="0" smtClean="0"/>
              <a:t>２０１６年は丙申（ひのえさる）</a:t>
            </a:r>
            <a:endParaRPr lang="ja-JP" altLang="en-US" sz="1600" b="1" dirty="0"/>
          </a:p>
        </p:txBody>
      </p:sp>
      <p:sp>
        <p:nvSpPr>
          <p:cNvPr id="15" name="正方形/長方形 14"/>
          <p:cNvSpPr/>
          <p:nvPr/>
        </p:nvSpPr>
        <p:spPr>
          <a:xfrm>
            <a:off x="395536" y="6185049"/>
            <a:ext cx="3528392" cy="307777"/>
          </a:xfrm>
          <a:prstGeom prst="rect">
            <a:avLst/>
          </a:prstGeom>
        </p:spPr>
        <p:txBody>
          <a:bodyPr wrap="square">
            <a:spAutoFit/>
          </a:bodyPr>
          <a:lstStyle/>
          <a:p>
            <a:r>
              <a:rPr lang="ja-JP" altLang="en-US" sz="1400" dirty="0" smtClean="0"/>
              <a:t>享和元年（１８０１年）　文久元年（１８６１年）　</a:t>
            </a:r>
            <a:endParaRPr lang="ja-JP" altLang="en-US" sz="1400" dirty="0"/>
          </a:p>
        </p:txBody>
      </p:sp>
      <p:sp>
        <p:nvSpPr>
          <p:cNvPr id="16" name="正方形/長方形 15"/>
          <p:cNvSpPr/>
          <p:nvPr/>
        </p:nvSpPr>
        <p:spPr>
          <a:xfrm>
            <a:off x="395536" y="5949280"/>
            <a:ext cx="3528392" cy="307777"/>
          </a:xfrm>
          <a:prstGeom prst="rect">
            <a:avLst/>
          </a:prstGeom>
        </p:spPr>
        <p:txBody>
          <a:bodyPr wrap="square">
            <a:spAutoFit/>
          </a:bodyPr>
          <a:lstStyle/>
          <a:p>
            <a:r>
              <a:rPr lang="ja-JP" altLang="en-US" sz="1400" dirty="0" smtClean="0"/>
              <a:t>天和元年（１６８１年）　寛保元年（１７４１年）</a:t>
            </a:r>
            <a:endParaRPr lang="ja-JP" altLang="en-US" sz="1400" dirty="0"/>
          </a:p>
        </p:txBody>
      </p:sp>
      <p:sp>
        <p:nvSpPr>
          <p:cNvPr id="17" name="正方形/長方形 16"/>
          <p:cNvSpPr/>
          <p:nvPr/>
        </p:nvSpPr>
        <p:spPr>
          <a:xfrm>
            <a:off x="1000100" y="5661248"/>
            <a:ext cx="2143140" cy="338554"/>
          </a:xfrm>
          <a:prstGeom prst="rect">
            <a:avLst/>
          </a:prstGeom>
        </p:spPr>
        <p:txBody>
          <a:bodyPr wrap="square">
            <a:spAutoFit/>
          </a:bodyPr>
          <a:lstStyle/>
          <a:p>
            <a:r>
              <a:rPr lang="ja-JP" altLang="en-US" sz="1600" b="1" dirty="0" smtClean="0"/>
              <a:t>江戸時代の辛酉の年</a:t>
            </a:r>
            <a:endParaRPr lang="ja-JP" altLang="en-US" sz="16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ja/thumb/9/96/Ehou-direction.png/435px-Ehou-direction.png">
            <a:hlinkClick r:id="rId2"/>
          </p:cNvPr>
          <p:cNvPicPr>
            <a:picLocks noChangeAspect="1" noChangeArrowheads="1"/>
          </p:cNvPicPr>
          <p:nvPr/>
        </p:nvPicPr>
        <p:blipFill>
          <a:blip r:embed="rId3"/>
          <a:srcRect/>
          <a:stretch>
            <a:fillRect/>
          </a:stretch>
        </p:blipFill>
        <p:spPr bwMode="auto">
          <a:xfrm>
            <a:off x="285720" y="714356"/>
            <a:ext cx="4450322" cy="4143404"/>
          </a:xfrm>
          <a:prstGeom prst="rect">
            <a:avLst/>
          </a:prstGeom>
          <a:noFill/>
        </p:spPr>
      </p:pic>
      <p:sp>
        <p:nvSpPr>
          <p:cNvPr id="4" name="正方形/長方形 3"/>
          <p:cNvSpPr/>
          <p:nvPr/>
        </p:nvSpPr>
        <p:spPr>
          <a:xfrm>
            <a:off x="3786182" y="214290"/>
            <a:ext cx="714380" cy="369332"/>
          </a:xfrm>
          <a:prstGeom prst="rect">
            <a:avLst/>
          </a:prstGeom>
        </p:spPr>
        <p:txBody>
          <a:bodyPr wrap="square">
            <a:spAutoFit/>
          </a:bodyPr>
          <a:lstStyle/>
          <a:p>
            <a:r>
              <a:rPr lang="ja-JP" altLang="en-US" b="1" dirty="0" smtClean="0"/>
              <a:t>恵方</a:t>
            </a:r>
            <a:endParaRPr lang="ja-JP" altLang="en-US" dirty="0"/>
          </a:p>
        </p:txBody>
      </p:sp>
      <p:sp>
        <p:nvSpPr>
          <p:cNvPr id="5" name="正方形/長方形 4"/>
          <p:cNvSpPr/>
          <p:nvPr/>
        </p:nvSpPr>
        <p:spPr>
          <a:xfrm>
            <a:off x="2143108" y="4929198"/>
            <a:ext cx="2307676" cy="338554"/>
          </a:xfrm>
          <a:prstGeom prst="rect">
            <a:avLst/>
          </a:prstGeom>
        </p:spPr>
        <p:txBody>
          <a:bodyPr wrap="square">
            <a:spAutoFit/>
          </a:bodyPr>
          <a:lstStyle/>
          <a:p>
            <a:r>
              <a:rPr lang="ja-JP" altLang="en-US" sz="1600" b="1" dirty="0" smtClean="0"/>
              <a:t>２０１６年は丙（ひのえ）</a:t>
            </a:r>
            <a:endParaRPr lang="ja-JP" altLang="en-US" sz="1600" b="1" dirty="0"/>
          </a:p>
        </p:txBody>
      </p:sp>
      <p:pic>
        <p:nvPicPr>
          <p:cNvPr id="1028" name="Picture 4" descr="https://upload.wikimedia.org/wikipedia/commons/thumb/7/7e/God_of_Toshitoku.png/225px-God_of_Toshitoku.png">
            <a:hlinkClick r:id="rId4"/>
          </p:cNvPr>
          <p:cNvPicPr>
            <a:picLocks noChangeAspect="1" noChangeArrowheads="1"/>
          </p:cNvPicPr>
          <p:nvPr/>
        </p:nvPicPr>
        <p:blipFill>
          <a:blip r:embed="rId5"/>
          <a:srcRect/>
          <a:stretch>
            <a:fillRect/>
          </a:stretch>
        </p:blipFill>
        <p:spPr bwMode="auto">
          <a:xfrm>
            <a:off x="6357950" y="857232"/>
            <a:ext cx="1428750" cy="2247901"/>
          </a:xfrm>
          <a:prstGeom prst="rect">
            <a:avLst/>
          </a:prstGeom>
          <a:noFill/>
        </p:spPr>
      </p:pic>
      <p:sp>
        <p:nvSpPr>
          <p:cNvPr id="7" name="正方形/長方形 6"/>
          <p:cNvSpPr/>
          <p:nvPr/>
        </p:nvSpPr>
        <p:spPr>
          <a:xfrm>
            <a:off x="6072198" y="3191532"/>
            <a:ext cx="2357454" cy="523220"/>
          </a:xfrm>
          <a:prstGeom prst="rect">
            <a:avLst/>
          </a:prstGeom>
        </p:spPr>
        <p:txBody>
          <a:bodyPr wrap="square">
            <a:spAutoFit/>
          </a:bodyPr>
          <a:lstStyle/>
          <a:p>
            <a:r>
              <a:rPr lang="ja-JP" altLang="en-US" sz="1400" dirty="0"/>
              <a:t>歳徳神</a:t>
            </a:r>
            <a:br>
              <a:rPr lang="ja-JP" altLang="en-US" sz="1400" dirty="0"/>
            </a:br>
            <a:r>
              <a:rPr lang="ja-JP" altLang="en-US" sz="1400" dirty="0"/>
              <a:t>（</a:t>
            </a:r>
            <a:r>
              <a:rPr lang="en-US" altLang="ja-JP" sz="1400" dirty="0"/>
              <a:t>『</a:t>
            </a:r>
            <a:r>
              <a:rPr lang="ja-JP" altLang="en-US" sz="1400" dirty="0"/>
              <a:t>安部晴明簠簋内傳圖解</a:t>
            </a:r>
            <a:r>
              <a:rPr lang="en-US" altLang="ja-JP" sz="1400" dirty="0"/>
              <a:t>』</a:t>
            </a:r>
            <a:r>
              <a:rPr lang="ja-JP" altLang="en-US" sz="1400" dirty="0"/>
              <a:t>）</a:t>
            </a:r>
          </a:p>
        </p:txBody>
      </p:sp>
      <p:sp>
        <p:nvSpPr>
          <p:cNvPr id="8" name="正方形/長方形 7"/>
          <p:cNvSpPr/>
          <p:nvPr/>
        </p:nvSpPr>
        <p:spPr>
          <a:xfrm>
            <a:off x="4714876" y="3786190"/>
            <a:ext cx="4143372" cy="1384995"/>
          </a:xfrm>
          <a:prstGeom prst="rect">
            <a:avLst/>
          </a:prstGeom>
          <a:ln>
            <a:solidFill>
              <a:schemeClr val="tx1"/>
            </a:solidFill>
          </a:ln>
        </p:spPr>
        <p:txBody>
          <a:bodyPr wrap="square">
            <a:spAutoFit/>
          </a:bodyPr>
          <a:lstStyle/>
          <a:p>
            <a:r>
              <a:rPr lang="ja-JP" altLang="en-US" sz="1400" dirty="0" smtClean="0"/>
              <a:t>　ほとんど</a:t>
            </a:r>
            <a:r>
              <a:rPr lang="ja-JP" altLang="en-US" sz="1400" dirty="0"/>
              <a:t>の暦では、最初の方のページに王妃のような姿の美しい姫神の歳徳神を記載している。歳徳神の由来には諸説</a:t>
            </a:r>
            <a:r>
              <a:rPr lang="ja-JP" altLang="en-US" sz="1400" dirty="0" smtClean="0"/>
              <a:t>あり。</a:t>
            </a:r>
            <a:endParaRPr lang="en-US" altLang="ja-JP" sz="1400" dirty="0" smtClean="0"/>
          </a:p>
          <a:p>
            <a:r>
              <a:rPr lang="ja-JP" altLang="en-US" sz="1400" dirty="0"/>
              <a:t>　</a:t>
            </a:r>
            <a:r>
              <a:rPr lang="ja-JP" altLang="en-US" sz="1400" dirty="0" smtClean="0"/>
              <a:t>歳</a:t>
            </a:r>
            <a:r>
              <a:rPr lang="ja-JP" altLang="en-US" sz="1400" dirty="0"/>
              <a:t>徳神の</a:t>
            </a:r>
            <a:r>
              <a:rPr lang="ja-JP" altLang="en-US" sz="1400" dirty="0" err="1"/>
              <a:t>在する</a:t>
            </a:r>
            <a:r>
              <a:rPr lang="ja-JP" altLang="en-US" sz="1400" dirty="0"/>
              <a:t>方位を</a:t>
            </a:r>
            <a:r>
              <a:rPr lang="ja-JP" altLang="en-US" sz="1400" b="1" dirty="0"/>
              <a:t>恵方</a:t>
            </a:r>
            <a:r>
              <a:rPr lang="ja-JP" altLang="en-US" sz="1400" dirty="0"/>
              <a:t>（えほう、吉方、兄方）、または</a:t>
            </a:r>
            <a:r>
              <a:rPr lang="ja-JP" altLang="en-US" sz="1400" b="1" dirty="0"/>
              <a:t>明の方</a:t>
            </a:r>
            <a:r>
              <a:rPr lang="ja-JP" altLang="en-US" sz="1400" dirty="0"/>
              <a:t>（あきのかた）と言い、その方角に向かって事を行えば、万事に吉と</a:t>
            </a:r>
            <a:r>
              <a:rPr lang="ja-JP" altLang="en-US" sz="1400" dirty="0" smtClean="0"/>
              <a:t>される。</a:t>
            </a:r>
            <a:endParaRPr lang="ja-JP" altLang="en-US" sz="1400" dirty="0"/>
          </a:p>
        </p:txBody>
      </p:sp>
      <p:sp>
        <p:nvSpPr>
          <p:cNvPr id="9" name="正方形/長方形 8"/>
          <p:cNvSpPr/>
          <p:nvPr/>
        </p:nvSpPr>
        <p:spPr>
          <a:xfrm>
            <a:off x="285720" y="5500702"/>
            <a:ext cx="8572560" cy="1169551"/>
          </a:xfrm>
          <a:prstGeom prst="rect">
            <a:avLst/>
          </a:prstGeom>
          <a:noFill/>
          <a:ln>
            <a:solidFill>
              <a:schemeClr val="tx1"/>
            </a:solidFill>
          </a:ln>
        </p:spPr>
        <p:txBody>
          <a:bodyPr wrap="square">
            <a:spAutoFit/>
          </a:bodyPr>
          <a:lstStyle/>
          <a:p>
            <a:r>
              <a:rPr lang="ja-JP" altLang="en-US" sz="1200" b="1" dirty="0" smtClean="0"/>
              <a:t>　</a:t>
            </a:r>
            <a:r>
              <a:rPr lang="ja-JP" altLang="en-US" sz="1400" b="1" dirty="0" smtClean="0"/>
              <a:t>恵方巻</a:t>
            </a:r>
            <a:r>
              <a:rPr lang="ja-JP" altLang="en-US" sz="1400" dirty="0"/>
              <a:t>、</a:t>
            </a:r>
            <a:r>
              <a:rPr lang="ja-JP" altLang="en-US" sz="1400" b="1" dirty="0"/>
              <a:t>恵方巻き</a:t>
            </a:r>
            <a:r>
              <a:rPr lang="ja-JP" altLang="en-US" sz="1400" dirty="0"/>
              <a:t>（えほうまき）とは、節分に食べると縁起が良いとされて</a:t>
            </a:r>
            <a:r>
              <a:rPr lang="ja-JP" altLang="en-US" sz="1400" dirty="0" smtClean="0"/>
              <a:t>いる「</a:t>
            </a:r>
            <a:r>
              <a:rPr lang="ja-JP" altLang="en-US" sz="1400" dirty="0"/>
              <a:t>太巻き（巻き寿司）」、および、大阪地方を中心として行われているその太巻きを食べる</a:t>
            </a:r>
            <a:r>
              <a:rPr lang="ja-JP" altLang="en-US" sz="1400" dirty="0" smtClean="0"/>
              <a:t>習慣。</a:t>
            </a:r>
            <a:endParaRPr lang="ja-JP" altLang="en-US" sz="1400" dirty="0"/>
          </a:p>
          <a:p>
            <a:r>
              <a:rPr lang="ja-JP" altLang="en-US" sz="1400" dirty="0" smtClean="0"/>
              <a:t>　「</a:t>
            </a:r>
            <a:r>
              <a:rPr lang="ja-JP" altLang="en-US" sz="1400" dirty="0"/>
              <a:t>恵方巻」という名称は、</a:t>
            </a:r>
            <a:r>
              <a:rPr lang="en-US" altLang="ja-JP" sz="1400" dirty="0"/>
              <a:t>1998</a:t>
            </a:r>
            <a:r>
              <a:rPr lang="ja-JP" altLang="en-US" sz="1400" dirty="0"/>
              <a:t>年（平成</a:t>
            </a:r>
            <a:r>
              <a:rPr lang="en-US" altLang="ja-JP" sz="1400" dirty="0"/>
              <a:t>10</a:t>
            </a:r>
            <a:r>
              <a:rPr lang="ja-JP" altLang="en-US" sz="1400" dirty="0"/>
              <a:t>年）にセブン</a:t>
            </a:r>
            <a:r>
              <a:rPr lang="en-US" altLang="ja-JP" sz="1400" dirty="0"/>
              <a:t>-</a:t>
            </a:r>
            <a:r>
              <a:rPr lang="ja-JP" altLang="en-US" sz="1400" dirty="0"/>
              <a:t>イレブンが全国発売にあたり、商品名に「丸かぶり寿司 恵方巻」と採用したことにより広まったとされて</a:t>
            </a:r>
            <a:r>
              <a:rPr lang="ja-JP" altLang="en-US" sz="1400" dirty="0" smtClean="0"/>
              <a:t>いる。</a:t>
            </a:r>
            <a:r>
              <a:rPr lang="ja-JP" altLang="en-US" sz="1400" dirty="0"/>
              <a:t>それ以前は「</a:t>
            </a:r>
            <a:r>
              <a:rPr lang="ja-JP" altLang="en-US" sz="1400" b="1" dirty="0"/>
              <a:t>丸かぶり寿司</a:t>
            </a:r>
            <a:r>
              <a:rPr lang="ja-JP" altLang="en-US" sz="1400" dirty="0"/>
              <a:t>」「</a:t>
            </a:r>
            <a:r>
              <a:rPr lang="ja-JP" altLang="en-US" sz="1400" b="1" dirty="0"/>
              <a:t>節分の巻きずし</a:t>
            </a:r>
            <a:r>
              <a:rPr lang="ja-JP" altLang="en-US" sz="1400" dirty="0"/>
              <a:t>」「</a:t>
            </a:r>
            <a:r>
              <a:rPr lang="ja-JP" altLang="en-US" sz="1400" b="1" dirty="0"/>
              <a:t>幸運巻きずし</a:t>
            </a:r>
            <a:r>
              <a:rPr lang="ja-JP" altLang="en-US" sz="1400" dirty="0"/>
              <a:t>」などと呼ばれており、「恵方巻」と呼ばれていたという文献等は見つかって</a:t>
            </a:r>
            <a:r>
              <a:rPr lang="ja-JP" altLang="en-US" sz="1400" dirty="0" smtClean="0"/>
              <a:t>いない。</a:t>
            </a:r>
            <a:endParaRPr lang="ja-JP" altLang="en-US" sz="1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539552" y="1700811"/>
          <a:ext cx="8064895" cy="4896541"/>
        </p:xfrm>
        <a:graphic>
          <a:graphicData uri="http://schemas.openxmlformats.org/drawingml/2006/table">
            <a:tbl>
              <a:tblPr/>
              <a:tblGrid>
                <a:gridCol w="864093"/>
                <a:gridCol w="1008113"/>
                <a:gridCol w="576065"/>
                <a:gridCol w="792089"/>
                <a:gridCol w="864096"/>
                <a:gridCol w="734483"/>
                <a:gridCol w="806489"/>
                <a:gridCol w="806489"/>
                <a:gridCol w="806489"/>
                <a:gridCol w="806489"/>
              </a:tblGrid>
              <a:tr h="456073">
                <a:tc>
                  <a:txBody>
                    <a:bodyPr/>
                    <a:lstStyle/>
                    <a:p>
                      <a:r>
                        <a:rPr lang="ja-JP" altLang="en-US" sz="1200" dirty="0"/>
                        <a:t>月の十二支</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a:t>節気の区切り</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中気</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旧暦</a:t>
                      </a:r>
                      <a:r>
                        <a:rPr lang="ja-JP" altLang="en-US" sz="1200" dirty="0"/>
                        <a:t>の月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新暦</a:t>
                      </a:r>
                      <a:r>
                        <a:rPr lang="ja-JP" altLang="en-US" sz="1200" dirty="0"/>
                        <a:t>の月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甲</a:t>
                      </a:r>
                      <a:r>
                        <a:rPr lang="ja-JP" altLang="en-US" sz="1200" dirty="0"/>
                        <a:t>・己年</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乙</a:t>
                      </a:r>
                      <a:r>
                        <a:rPr lang="ja-JP" altLang="en-US" sz="1200" dirty="0"/>
                        <a:t>・庚年</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丙</a:t>
                      </a:r>
                      <a:r>
                        <a:rPr lang="ja-JP" altLang="en-US" sz="1200" dirty="0"/>
                        <a:t>・辛年</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丁・</a:t>
                      </a:r>
                      <a:r>
                        <a:rPr lang="ja-JP" altLang="en-US" sz="1200" dirty="0"/>
                        <a:t>壬年</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戊</a:t>
                      </a:r>
                      <a:r>
                        <a:rPr lang="ja-JP" altLang="en-US" sz="1200" dirty="0"/>
                        <a:t>・癸年</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寅</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立春</a:t>
                      </a:r>
                      <a:r>
                        <a:rPr lang="en-US" altLang="ja-JP" sz="1200" dirty="0"/>
                        <a:t>—</a:t>
                      </a:r>
                      <a:r>
                        <a:rPr lang="ja-JP" altLang="en-US" sz="1200" dirty="0"/>
                        <a:t>啓蟄</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雨水</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一月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2</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丙</a:t>
                      </a:r>
                      <a:r>
                        <a:rPr lang="ja-JP" altLang="en-US" sz="1200" dirty="0"/>
                        <a:t>寅月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戊</a:t>
                      </a:r>
                      <a:r>
                        <a:rPr lang="ja-JP" altLang="en-US" sz="1200" dirty="0"/>
                        <a:t>寅月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庚</a:t>
                      </a:r>
                      <a:r>
                        <a:rPr lang="ja-JP" altLang="en-US" sz="1200" dirty="0"/>
                        <a:t>寅月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壬寅</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甲</a:t>
                      </a:r>
                      <a:r>
                        <a:rPr lang="ja-JP" altLang="en-US" sz="1200" dirty="0"/>
                        <a:t>寅月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卯月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啓蟄</a:t>
                      </a:r>
                      <a:r>
                        <a:rPr lang="en-US" altLang="ja-JP" sz="1200" dirty="0"/>
                        <a:t>—</a:t>
                      </a:r>
                      <a:r>
                        <a:rPr lang="ja-JP" altLang="en-US" sz="1200" dirty="0"/>
                        <a:t>清明</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春分</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二月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3</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丁</a:t>
                      </a:r>
                      <a:r>
                        <a:rPr lang="ja-JP" altLang="en-US" sz="1200" dirty="0"/>
                        <a:t>卯月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己</a:t>
                      </a:r>
                      <a:r>
                        <a:rPr lang="ja-JP" altLang="en-US" sz="1200" dirty="0"/>
                        <a:t>卯月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卯月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癸</a:t>
                      </a:r>
                      <a:r>
                        <a:rPr lang="ja-JP" altLang="en-US" sz="1200" dirty="0"/>
                        <a:t>卯月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乙</a:t>
                      </a:r>
                      <a:r>
                        <a:rPr lang="ja-JP" altLang="en-US" sz="1200" dirty="0"/>
                        <a:t>卯月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辰</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清明</a:t>
                      </a:r>
                      <a:r>
                        <a:rPr lang="en-US" altLang="ja-JP" sz="1200" dirty="0"/>
                        <a:t>—</a:t>
                      </a:r>
                      <a:r>
                        <a:rPr lang="ja-JP" altLang="en-US" sz="1200" dirty="0"/>
                        <a:t>立夏</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穀雨</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三月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4</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戊辰</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庚</a:t>
                      </a:r>
                      <a:r>
                        <a:rPr lang="ja-JP" altLang="en-US" sz="1200" dirty="0"/>
                        <a:t>辰月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壬</a:t>
                      </a:r>
                      <a:r>
                        <a:rPr lang="ja-JP" altLang="en-US" sz="1200" dirty="0"/>
                        <a:t>辰月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甲</a:t>
                      </a:r>
                      <a:r>
                        <a:rPr lang="ja-JP" altLang="en-US" sz="1200" dirty="0"/>
                        <a:t>辰月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丙</a:t>
                      </a:r>
                      <a:r>
                        <a:rPr lang="ja-JP" altLang="en-US" sz="1200" dirty="0"/>
                        <a:t>辰月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巳</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立夏</a:t>
                      </a:r>
                      <a:r>
                        <a:rPr lang="en-US" altLang="ja-JP" sz="1200" dirty="0"/>
                        <a:t>—</a:t>
                      </a:r>
                      <a:r>
                        <a:rPr lang="ja-JP" altLang="en-US" sz="1200" dirty="0"/>
                        <a:t>芒種</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小満</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四月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5</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己巳</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辛巳</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癸巳</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乙巳</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丁巳</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午</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芒種</a:t>
                      </a:r>
                      <a:r>
                        <a:rPr lang="en-US" altLang="ja-JP" sz="1200" dirty="0"/>
                        <a:t>—</a:t>
                      </a:r>
                      <a:r>
                        <a:rPr lang="ja-JP" altLang="en-US" sz="1200" dirty="0"/>
                        <a:t>小暑</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夏至</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五月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6</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庚</a:t>
                      </a:r>
                      <a:r>
                        <a:rPr lang="ja-JP" altLang="en-US" sz="1200" dirty="0"/>
                        <a:t>午月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壬</a:t>
                      </a:r>
                      <a:r>
                        <a:rPr lang="ja-JP" altLang="en-US" sz="1200" dirty="0"/>
                        <a:t>午月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甲</a:t>
                      </a:r>
                      <a:r>
                        <a:rPr lang="ja-JP" altLang="en-US" sz="1200" dirty="0"/>
                        <a:t>午月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丙午</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戊</a:t>
                      </a:r>
                      <a:r>
                        <a:rPr lang="ja-JP" altLang="en-US" sz="1200" dirty="0"/>
                        <a:t>午月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未月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小暑</a:t>
                      </a:r>
                      <a:r>
                        <a:rPr lang="en-US" altLang="ja-JP" sz="1200" dirty="0"/>
                        <a:t>—</a:t>
                      </a:r>
                      <a:r>
                        <a:rPr lang="ja-JP" altLang="en-US" sz="1200" dirty="0"/>
                        <a:t>立秋</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大暑</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六月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7</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辛</a:t>
                      </a:r>
                      <a:r>
                        <a:rPr lang="ja-JP" altLang="en-US" sz="1200" dirty="0"/>
                        <a:t>未月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癸</a:t>
                      </a:r>
                      <a:r>
                        <a:rPr lang="ja-JP" altLang="en-US" sz="1200" dirty="0"/>
                        <a:t>未月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乙</a:t>
                      </a:r>
                      <a:r>
                        <a:rPr lang="ja-JP" altLang="en-US" sz="1200" dirty="0"/>
                        <a:t>未月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丁</a:t>
                      </a:r>
                      <a:r>
                        <a:rPr lang="ja-JP" altLang="en-US" sz="1200" dirty="0"/>
                        <a:t>未月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己</a:t>
                      </a:r>
                      <a:r>
                        <a:rPr lang="ja-JP" altLang="en-US" sz="1200" dirty="0"/>
                        <a:t>未月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申</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立秋</a:t>
                      </a:r>
                      <a:r>
                        <a:rPr lang="en-US" altLang="ja-JP" sz="1200" dirty="0"/>
                        <a:t>—</a:t>
                      </a:r>
                      <a:r>
                        <a:rPr lang="ja-JP" altLang="en-US" sz="1200" dirty="0"/>
                        <a:t>白露</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処暑</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七月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8</a:t>
                      </a:r>
                      <a:r>
                        <a:rPr lang="ja-JP" altLang="en-US" sz="1200" dirty="0" smtClean="0"/>
                        <a:t>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壬申</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甲</a:t>
                      </a:r>
                      <a:r>
                        <a:rPr lang="ja-JP" altLang="en-US" sz="1200" dirty="0"/>
                        <a:t>申月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丙</a:t>
                      </a:r>
                      <a:r>
                        <a:rPr lang="ja-JP" altLang="en-US" sz="1200" dirty="0"/>
                        <a:t>申月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戊</a:t>
                      </a:r>
                      <a:r>
                        <a:rPr lang="ja-JP" altLang="en-US" sz="1200" dirty="0"/>
                        <a:t>申月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庚申</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酉</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白露</a:t>
                      </a:r>
                      <a:r>
                        <a:rPr lang="en-US" altLang="ja-JP" sz="1200" dirty="0"/>
                        <a:t>—</a:t>
                      </a:r>
                      <a:r>
                        <a:rPr lang="ja-JP" altLang="en-US" sz="1200" dirty="0"/>
                        <a:t>寒露</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秋分</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八月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9</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癸</a:t>
                      </a:r>
                      <a:r>
                        <a:rPr lang="ja-JP" altLang="en-US" sz="1200" dirty="0"/>
                        <a:t>酉月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乙</a:t>
                      </a:r>
                      <a:r>
                        <a:rPr lang="ja-JP" altLang="en-US" sz="1200" dirty="0"/>
                        <a:t>酉月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丁</a:t>
                      </a:r>
                      <a:r>
                        <a:rPr lang="ja-JP" altLang="en-US" sz="1200" dirty="0"/>
                        <a:t>酉月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己</a:t>
                      </a:r>
                      <a:r>
                        <a:rPr lang="ja-JP" altLang="en-US" sz="1200" dirty="0"/>
                        <a:t>酉月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辛酉</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戌</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寒露</a:t>
                      </a:r>
                      <a:r>
                        <a:rPr lang="en-US" altLang="ja-JP" sz="1200" dirty="0"/>
                        <a:t>—</a:t>
                      </a:r>
                      <a:r>
                        <a:rPr lang="ja-JP" altLang="en-US" sz="1200" dirty="0"/>
                        <a:t>立冬</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霜降</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九月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en-US" altLang="ja-JP" sz="1200" dirty="0" smtClean="0"/>
                        <a:t>      10</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甲</a:t>
                      </a:r>
                      <a:r>
                        <a:rPr lang="ja-JP" altLang="en-US" sz="1200" dirty="0"/>
                        <a:t>戌月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丙</a:t>
                      </a:r>
                      <a:r>
                        <a:rPr lang="ja-JP" altLang="en-US" sz="1200" dirty="0"/>
                        <a:t>戌月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戊</a:t>
                      </a:r>
                      <a:r>
                        <a:rPr lang="ja-JP" altLang="en-US" sz="1200" dirty="0"/>
                        <a:t>戌月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庚</a:t>
                      </a:r>
                      <a:r>
                        <a:rPr lang="ja-JP" altLang="en-US" sz="1200" dirty="0"/>
                        <a:t>戌月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壬</a:t>
                      </a:r>
                      <a:r>
                        <a:rPr lang="ja-JP" altLang="en-US" sz="1200" dirty="0"/>
                        <a:t>戌月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亥月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立冬</a:t>
                      </a:r>
                      <a:r>
                        <a:rPr lang="en-US" altLang="ja-JP" sz="1200" dirty="0"/>
                        <a:t>—</a:t>
                      </a:r>
                      <a:r>
                        <a:rPr lang="ja-JP" altLang="en-US" sz="1200" dirty="0"/>
                        <a:t>大雪</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小雪</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十月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11</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乙</a:t>
                      </a:r>
                      <a:r>
                        <a:rPr lang="ja-JP" altLang="en-US" sz="1200" dirty="0"/>
                        <a:t>亥月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丁</a:t>
                      </a:r>
                      <a:r>
                        <a:rPr lang="ja-JP" altLang="en-US" sz="1200" dirty="0"/>
                        <a:t>亥月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己</a:t>
                      </a:r>
                      <a:r>
                        <a:rPr lang="ja-JP" altLang="en-US" sz="1200" dirty="0"/>
                        <a:t>亥月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辛亥</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癸</a:t>
                      </a:r>
                      <a:r>
                        <a:rPr lang="ja-JP" altLang="en-US" sz="1200" dirty="0"/>
                        <a:t>亥月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子</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大雪</a:t>
                      </a:r>
                      <a:r>
                        <a:rPr lang="en-US" altLang="ja-JP" sz="1200" dirty="0"/>
                        <a:t>—</a:t>
                      </a:r>
                      <a:r>
                        <a:rPr lang="ja-JP" altLang="en-US" sz="1200" dirty="0"/>
                        <a:t>小寒</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冬至</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十一月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12</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丙子</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戊子</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庚子</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壬子</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甲子</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r>
              <a:tr h="370039">
                <a:tc>
                  <a:txBody>
                    <a:bodyPr/>
                    <a:lstStyle/>
                    <a:p>
                      <a:r>
                        <a:rPr lang="ja-JP" altLang="en-US" sz="1200" dirty="0" smtClean="0"/>
                        <a:t>　　　丑</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小寒</a:t>
                      </a:r>
                      <a:r>
                        <a:rPr lang="en-US" altLang="ja-JP" sz="1200" dirty="0"/>
                        <a:t>—</a:t>
                      </a:r>
                      <a:r>
                        <a:rPr lang="ja-JP" altLang="en-US" sz="1200" dirty="0"/>
                        <a:t>立春</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大寒</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十二月</a:t>
                      </a:r>
                      <a:endParaRPr lang="ja-JP" altLang="en-US" sz="1200" dirty="0"/>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a:t>
                      </a:r>
                      <a:r>
                        <a:rPr lang="en-US" altLang="ja-JP" sz="1200" dirty="0" smtClean="0"/>
                        <a:t>1</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丁</a:t>
                      </a:r>
                      <a:r>
                        <a:rPr lang="ja-JP" altLang="en-US" sz="1200" dirty="0"/>
                        <a:t>丑月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己</a:t>
                      </a:r>
                      <a:r>
                        <a:rPr lang="ja-JP" altLang="en-US" sz="1200" dirty="0"/>
                        <a:t>丑月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辛</a:t>
                      </a:r>
                      <a:r>
                        <a:rPr lang="ja-JP" altLang="en-US" sz="1200" dirty="0"/>
                        <a:t>丑月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　癸</a:t>
                      </a:r>
                      <a:r>
                        <a:rPr lang="ja-JP" altLang="en-US" sz="1200" dirty="0"/>
                        <a:t>丑月</a:t>
                      </a:r>
                    </a:p>
                  </a:txBody>
                  <a:tcPr marL="19538" marR="19538" marT="9769" marB="9769" anchor="ctr">
                    <a:lnL>
                      <a:noFill/>
                    </a:lnL>
                    <a:lnR>
                      <a:noFill/>
                    </a:lnR>
                    <a:lnT>
                      <a:noFill/>
                    </a:lnT>
                    <a:lnB>
                      <a:noFill/>
                    </a:lnB>
                    <a:solidFill>
                      <a:schemeClr val="accent2">
                        <a:lumMod val="40000"/>
                        <a:lumOff val="60000"/>
                      </a:schemeClr>
                    </a:solidFill>
                  </a:tcPr>
                </a:tc>
                <a:tc>
                  <a:txBody>
                    <a:bodyPr/>
                    <a:lstStyle/>
                    <a:p>
                      <a:r>
                        <a:rPr lang="ja-JP" altLang="en-US" sz="1200" dirty="0" smtClean="0"/>
                        <a:t>乙　丑</a:t>
                      </a:r>
                      <a:r>
                        <a:rPr lang="ja-JP" altLang="en-US" sz="1200" dirty="0"/>
                        <a:t>月</a:t>
                      </a:r>
                    </a:p>
                  </a:txBody>
                  <a:tcPr marL="19538" marR="19538" marT="9769" marB="9769" anchor="ctr">
                    <a:lnL>
                      <a:noFill/>
                    </a:lnL>
                    <a:lnR>
                      <a:noFill/>
                    </a:lnR>
                    <a:lnT>
                      <a:noFill/>
                    </a:lnT>
                    <a:lnB>
                      <a:noFill/>
                    </a:lnB>
                    <a:solidFill>
                      <a:schemeClr val="accent2">
                        <a:lumMod val="40000"/>
                        <a:lumOff val="60000"/>
                      </a:schemeClr>
                    </a:solidFill>
                  </a:tcPr>
                </a:tc>
              </a:tr>
            </a:tbl>
          </a:graphicData>
        </a:graphic>
      </p:graphicFrame>
      <p:sp>
        <p:nvSpPr>
          <p:cNvPr id="5" name="正方形/長方形 4"/>
          <p:cNvSpPr/>
          <p:nvPr/>
        </p:nvSpPr>
        <p:spPr>
          <a:xfrm>
            <a:off x="3563888" y="44624"/>
            <a:ext cx="1733167" cy="369332"/>
          </a:xfrm>
          <a:prstGeom prst="rect">
            <a:avLst/>
          </a:prstGeom>
        </p:spPr>
        <p:txBody>
          <a:bodyPr wrap="none">
            <a:spAutoFit/>
          </a:bodyPr>
          <a:lstStyle/>
          <a:p>
            <a:r>
              <a:rPr lang="ja-JP" altLang="ja-JP" b="1" dirty="0" smtClean="0"/>
              <a:t>干支による紀月</a:t>
            </a:r>
            <a:endParaRPr lang="ja-JP" altLang="en-US" dirty="0"/>
          </a:p>
        </p:txBody>
      </p:sp>
      <p:sp>
        <p:nvSpPr>
          <p:cNvPr id="6" name="正方形/長方形 5"/>
          <p:cNvSpPr/>
          <p:nvPr/>
        </p:nvSpPr>
        <p:spPr>
          <a:xfrm>
            <a:off x="467544" y="469121"/>
            <a:ext cx="8208912" cy="1015663"/>
          </a:xfrm>
          <a:prstGeom prst="rect">
            <a:avLst/>
          </a:prstGeom>
          <a:ln>
            <a:solidFill>
              <a:schemeClr val="tx1"/>
            </a:solidFill>
          </a:ln>
        </p:spPr>
        <p:txBody>
          <a:bodyPr wrap="square">
            <a:spAutoFit/>
          </a:bodyPr>
          <a:lstStyle/>
          <a:p>
            <a:r>
              <a:rPr lang="ja-JP" altLang="en-US" sz="1200" dirty="0" smtClean="0"/>
              <a:t>　</a:t>
            </a:r>
            <a:r>
              <a:rPr lang="ja-JP" altLang="ja-JP" sz="1200" dirty="0" smtClean="0"/>
              <a:t>月名を十二支で表現することは殷代にさかのぼる可能性がある。古くから中国では冬至を含む月を11月とする習わしがあり、この月を「子月」と呼び、以下12月を「丑月」、正月を「寅月」と呼んだ。</a:t>
            </a:r>
          </a:p>
          <a:p>
            <a:r>
              <a:rPr lang="ja-JP" altLang="en-US" sz="1200" dirty="0" smtClean="0"/>
              <a:t>　</a:t>
            </a:r>
            <a:r>
              <a:rPr lang="ja-JP" altLang="ja-JP" sz="1200" dirty="0" smtClean="0"/>
              <a:t>こうした呼び方は戦国時代からあったが、さらに月名に十干を加えることは唐代には行われており、その場合の配当は年の干名によって各月の干が割り当てられた。たとえば、寅月についていえば、甲や己の年は丙、乙や庚の年は戊、丙や辛の年は庚、丁や壬の年は壬、戊や癸の年は甲となる。つまり、干名が甲である年の寅月は「丙寅月」となる。</a:t>
            </a:r>
            <a:endParaRPr lang="ja-JP" altLang="ja-JP" sz="1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季節・時刻・干支・方角の対応"/>
          <p:cNvPicPr>
            <a:picLocks noChangeAspect="1" noChangeArrowheads="1"/>
          </p:cNvPicPr>
          <p:nvPr/>
        </p:nvPicPr>
        <p:blipFill>
          <a:blip r:embed="rId2" cstate="print"/>
          <a:srcRect/>
          <a:stretch>
            <a:fillRect/>
          </a:stretch>
        </p:blipFill>
        <p:spPr bwMode="auto">
          <a:xfrm>
            <a:off x="107504" y="1412776"/>
            <a:ext cx="4320480" cy="4320481"/>
          </a:xfrm>
          <a:prstGeom prst="rect">
            <a:avLst/>
          </a:prstGeom>
          <a:noFill/>
        </p:spPr>
      </p:pic>
      <p:sp>
        <p:nvSpPr>
          <p:cNvPr id="7" name="正方形/長方形 6"/>
          <p:cNvSpPr/>
          <p:nvPr/>
        </p:nvSpPr>
        <p:spPr>
          <a:xfrm>
            <a:off x="2721637" y="548680"/>
            <a:ext cx="3434539" cy="369332"/>
          </a:xfrm>
          <a:prstGeom prst="rect">
            <a:avLst/>
          </a:prstGeom>
        </p:spPr>
        <p:txBody>
          <a:bodyPr wrap="square">
            <a:spAutoFit/>
          </a:bodyPr>
          <a:lstStyle/>
          <a:p>
            <a:r>
              <a:rPr lang="ja-JP" altLang="en-US" b="1" dirty="0" smtClean="0"/>
              <a:t>干支で表わす季節・時刻・方角</a:t>
            </a:r>
            <a:endParaRPr lang="ja-JP" altLang="en-US" dirty="0"/>
          </a:p>
        </p:txBody>
      </p:sp>
      <p:pic>
        <p:nvPicPr>
          <p:cNvPr id="4" name="Picture 2"/>
          <p:cNvPicPr>
            <a:picLocks noChangeAspect="1" noChangeArrowheads="1"/>
          </p:cNvPicPr>
          <p:nvPr/>
        </p:nvPicPr>
        <p:blipFill>
          <a:blip r:embed="rId3" cstate="print"/>
          <a:srcRect/>
          <a:stretch>
            <a:fillRect/>
          </a:stretch>
        </p:blipFill>
        <p:spPr bwMode="auto">
          <a:xfrm>
            <a:off x="4427984" y="1628800"/>
            <a:ext cx="4597750" cy="4011421"/>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tmedia-1\Desktop\写真集1\縄文歌唱ショー1.jpg"/>
          <p:cNvPicPr>
            <a:picLocks noChangeAspect="1" noChangeArrowheads="1"/>
          </p:cNvPicPr>
          <p:nvPr/>
        </p:nvPicPr>
        <p:blipFill>
          <a:blip r:embed="rId2" cstate="print"/>
          <a:srcRect/>
          <a:stretch>
            <a:fillRect/>
          </a:stretch>
        </p:blipFill>
        <p:spPr bwMode="auto">
          <a:xfrm>
            <a:off x="2571736" y="357166"/>
            <a:ext cx="4286280" cy="5715366"/>
          </a:xfrm>
          <a:prstGeom prst="rect">
            <a:avLst/>
          </a:prstGeom>
          <a:noFill/>
        </p:spPr>
      </p:pic>
      <p:sp>
        <p:nvSpPr>
          <p:cNvPr id="3" name="正方形/長方形 2"/>
          <p:cNvSpPr/>
          <p:nvPr/>
        </p:nvSpPr>
        <p:spPr>
          <a:xfrm>
            <a:off x="1857356" y="6143644"/>
            <a:ext cx="5643602"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キリロラ☆顧問による縄文歌唱ランチショーが</a:t>
            </a:r>
            <a:endParaRPr kumimoji="1" lang="en-US" altLang="ja-JP" sz="2000" b="1" dirty="0" smtClean="0">
              <a:solidFill>
                <a:schemeClr val="tx1"/>
              </a:solidFill>
            </a:endParaRPr>
          </a:p>
          <a:p>
            <a:pPr algn="ctr"/>
            <a:r>
              <a:rPr kumimoji="1" lang="ja-JP" altLang="en-US" sz="2000" b="1" dirty="0" err="1" smtClean="0">
                <a:solidFill>
                  <a:schemeClr val="tx1"/>
                </a:solidFill>
              </a:rPr>
              <a:t>べるが</a:t>
            </a:r>
            <a:r>
              <a:rPr lang="ja-JP" altLang="en-US" sz="2000" b="1" dirty="0" smtClean="0">
                <a:solidFill>
                  <a:schemeClr val="tx1"/>
                </a:solidFill>
              </a:rPr>
              <a:t>サラダボールにて開催！</a:t>
            </a:r>
            <a:endParaRPr kumimoji="1" lang="ja-JP" altLang="en-US" sz="2000" b="1"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tmedia-1\Desktop\写真集1\縄文歌唱ショー2.jpg"/>
          <p:cNvPicPr>
            <a:picLocks noChangeAspect="1" noChangeArrowheads="1"/>
          </p:cNvPicPr>
          <p:nvPr/>
        </p:nvPicPr>
        <p:blipFill>
          <a:blip r:embed="rId2" cstate="print"/>
          <a:srcRect/>
          <a:stretch>
            <a:fillRect/>
          </a:stretch>
        </p:blipFill>
        <p:spPr bwMode="auto">
          <a:xfrm>
            <a:off x="2500298" y="214290"/>
            <a:ext cx="4429156" cy="5905878"/>
          </a:xfrm>
          <a:prstGeom prst="rect">
            <a:avLst/>
          </a:prstGeom>
          <a:noFill/>
        </p:spPr>
      </p:pic>
      <p:sp>
        <p:nvSpPr>
          <p:cNvPr id="3" name="正方形/長方形 2"/>
          <p:cNvSpPr/>
          <p:nvPr/>
        </p:nvSpPr>
        <p:spPr>
          <a:xfrm>
            <a:off x="1928794" y="6215082"/>
            <a:ext cx="5715040"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縄文遺跡を見た後の縄文の響は感動的です！</a:t>
            </a:r>
            <a:endParaRPr kumimoji="1" lang="ja-JP" altLang="en-US" sz="2000" b="1"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tmedia-1\Desktop\写真集1\縄文歌唱ショー3.jpg"/>
          <p:cNvPicPr>
            <a:picLocks noChangeAspect="1" noChangeArrowheads="1"/>
          </p:cNvPicPr>
          <p:nvPr/>
        </p:nvPicPr>
        <p:blipFill>
          <a:blip r:embed="rId2" cstate="print"/>
          <a:srcRect/>
          <a:stretch>
            <a:fillRect/>
          </a:stretch>
        </p:blipFill>
        <p:spPr bwMode="auto">
          <a:xfrm>
            <a:off x="857224" y="285728"/>
            <a:ext cx="7715745" cy="5786478"/>
          </a:xfrm>
          <a:prstGeom prst="rect">
            <a:avLst/>
          </a:prstGeom>
          <a:noFill/>
        </p:spPr>
      </p:pic>
      <p:sp>
        <p:nvSpPr>
          <p:cNvPr id="3" name="正方形/長方形 2"/>
          <p:cNvSpPr/>
          <p:nvPr/>
        </p:nvSpPr>
        <p:spPr>
          <a:xfrm>
            <a:off x="1214414" y="6215082"/>
            <a:ext cx="6643734"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参加者は縄文の響に聞き入っております！</a:t>
            </a:r>
            <a:endParaRPr kumimoji="1" lang="ja-JP" altLang="en-US" sz="2000" b="1"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tmedia-1\Desktop\写真集1\縄文歌唱ショー5.jpg"/>
          <p:cNvPicPr>
            <a:picLocks noChangeAspect="1" noChangeArrowheads="1"/>
          </p:cNvPicPr>
          <p:nvPr/>
        </p:nvPicPr>
        <p:blipFill>
          <a:blip r:embed="rId2" cstate="print"/>
          <a:srcRect/>
          <a:stretch>
            <a:fillRect/>
          </a:stretch>
        </p:blipFill>
        <p:spPr bwMode="auto">
          <a:xfrm>
            <a:off x="428596" y="285728"/>
            <a:ext cx="8287281" cy="621510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rtmedia-1\Desktop\写真集1\縄文歌唱ショー6.jpg"/>
          <p:cNvPicPr>
            <a:picLocks noChangeAspect="1" noChangeArrowheads="1"/>
          </p:cNvPicPr>
          <p:nvPr/>
        </p:nvPicPr>
        <p:blipFill>
          <a:blip r:embed="rId2" cstate="print"/>
          <a:srcRect/>
          <a:stretch>
            <a:fillRect/>
          </a:stretch>
        </p:blipFill>
        <p:spPr bwMode="auto">
          <a:xfrm>
            <a:off x="500034" y="357165"/>
            <a:ext cx="8143932" cy="6107601"/>
          </a:xfrm>
          <a:prstGeom prst="rect">
            <a:avLst/>
          </a:prstGeom>
          <a:noFill/>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TotalTime>
  <Words>1498</Words>
  <Application>Microsoft Office PowerPoint</Application>
  <PresentationFormat>画面に合わせる (4:3)</PresentationFormat>
  <Paragraphs>487</Paragraphs>
  <Slides>44</Slides>
  <Notes>1</Notes>
  <HiddenSlides>0</HiddenSlides>
  <MMClips>0</MMClips>
  <ScaleCrop>false</ScaleCrop>
  <HeadingPairs>
    <vt:vector size="4" baseType="variant">
      <vt:variant>
        <vt:lpstr>テーマ</vt:lpstr>
      </vt:variant>
      <vt:variant>
        <vt:i4>1</vt:i4>
      </vt:variant>
      <vt:variant>
        <vt:lpstr>スライド タイトル</vt:lpstr>
      </vt:variant>
      <vt:variant>
        <vt:i4>44</vt:i4>
      </vt:variant>
    </vt:vector>
  </HeadingPairs>
  <TitlesOfParts>
    <vt:vector size="45" baseType="lpstr">
      <vt:lpstr>Office テーマ</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artmedia-1</dc:creator>
  <cp:lastModifiedBy>artmedia-1</cp:lastModifiedBy>
  <cp:revision>67</cp:revision>
  <dcterms:created xsi:type="dcterms:W3CDTF">2016-01-21T10:23:58Z</dcterms:created>
  <dcterms:modified xsi:type="dcterms:W3CDTF">2016-04-01T07:23:24Z</dcterms:modified>
</cp:coreProperties>
</file>