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2" r:id="rId2"/>
    <p:sldId id="256" r:id="rId3"/>
    <p:sldId id="257" r:id="rId4"/>
    <p:sldId id="258" r:id="rId5"/>
    <p:sldId id="259" r:id="rId6"/>
    <p:sldId id="261" r:id="rId7"/>
    <p:sldId id="260"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9CB8C6A-7C1F-4CA0-91C9-B63FA09CCA75}" type="datetimeFigureOut">
              <a:rPr kumimoji="1" lang="ja-JP" altLang="en-US" smtClean="0"/>
              <a:pPr/>
              <a:t>2012/1/17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F55A0D-CE23-4B8B-9078-1F52103B996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B8C6A-7C1F-4CA0-91C9-B63FA09CCA75}" type="datetimeFigureOut">
              <a:rPr kumimoji="1" lang="ja-JP" altLang="en-US" smtClean="0"/>
              <a:pPr/>
              <a:t>2012/1/17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55A0D-CE23-4B8B-9078-1F52103B996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表紙背景（赤富士）.jpg"/>
          <p:cNvPicPr>
            <a:picLocks noChangeAspect="1"/>
          </p:cNvPicPr>
          <p:nvPr/>
        </p:nvPicPr>
        <p:blipFill>
          <a:blip r:embed="rId2" cstate="print"/>
          <a:stretch>
            <a:fillRect/>
          </a:stretch>
        </p:blipFill>
        <p:spPr>
          <a:xfrm>
            <a:off x="0" y="290648"/>
            <a:ext cx="9144000" cy="6276703"/>
          </a:xfrm>
          <a:prstGeom prst="rect">
            <a:avLst/>
          </a:prstGeom>
        </p:spPr>
      </p:pic>
      <p:sp>
        <p:nvSpPr>
          <p:cNvPr id="2" name="タイトル 1"/>
          <p:cNvSpPr>
            <a:spLocks noGrp="1"/>
          </p:cNvSpPr>
          <p:nvPr>
            <p:ph type="title"/>
          </p:nvPr>
        </p:nvSpPr>
        <p:spPr>
          <a:xfrm>
            <a:off x="395536" y="2564904"/>
            <a:ext cx="8229600" cy="1008112"/>
          </a:xfrm>
          <a:solidFill>
            <a:schemeClr val="tx2">
              <a:lumMod val="40000"/>
              <a:lumOff val="60000"/>
              <a:alpha val="50196"/>
            </a:schemeClr>
          </a:solidFill>
        </p:spPr>
        <p:txBody>
          <a:bodyPr>
            <a:normAutofit/>
          </a:bodyPr>
          <a:lstStyle/>
          <a:p>
            <a:r>
              <a:rPr lang="zh-TW" altLang="en-US" sz="5400" dirty="0" smtClean="0">
                <a:latin typeface="ＭＳ Ｐゴシック" pitchFamily="50" charset="-128"/>
                <a:ea typeface="ＭＳ Ｐゴシック" pitchFamily="50" charset="-128"/>
              </a:rPr>
              <a:t>江戸勉強会富士初夢編</a:t>
            </a:r>
            <a:endParaRPr kumimoji="1" lang="ja-JP" altLang="en-US" sz="54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2051720" y="4365104"/>
            <a:ext cx="4978896" cy="604664"/>
          </a:xfrm>
        </p:spPr>
        <p:txBody>
          <a:bodyPr>
            <a:noAutofit/>
          </a:bodyPr>
          <a:lstStyle/>
          <a:p>
            <a:pPr algn="ctr">
              <a:buNone/>
            </a:pPr>
            <a:r>
              <a:rPr lang="en-US" altLang="ja-JP" sz="3600" dirty="0" smtClean="0"/>
              <a:t>2012</a:t>
            </a:r>
            <a:r>
              <a:rPr lang="ja-JP" altLang="en-US" sz="3600" dirty="0" smtClean="0"/>
              <a:t>年</a:t>
            </a:r>
            <a:r>
              <a:rPr lang="en-US" altLang="ja-JP" sz="3600" dirty="0" smtClean="0"/>
              <a:t>1</a:t>
            </a:r>
            <a:r>
              <a:rPr lang="ja-JP" altLang="en-US" sz="3600" dirty="0" smtClean="0"/>
              <a:t>月</a:t>
            </a:r>
            <a:r>
              <a:rPr lang="en-US" altLang="ja-JP" sz="3600" dirty="0" smtClean="0"/>
              <a:t>22</a:t>
            </a:r>
            <a:r>
              <a:rPr lang="ja-JP" altLang="en-US" sz="3600" dirty="0" smtClean="0"/>
              <a:t>日</a:t>
            </a:r>
            <a:endParaRPr lang="en-US" altLang="ja-JP" sz="3600" dirty="0" smtClean="0"/>
          </a:p>
          <a:p>
            <a:pPr algn="ctr">
              <a:buNone/>
            </a:pPr>
            <a:endParaRPr lang="en-US" altLang="ja-JP" sz="3600" dirty="0" smtClean="0"/>
          </a:p>
          <a:p>
            <a:pPr algn="ctr">
              <a:buNone/>
            </a:pPr>
            <a:r>
              <a:rPr lang="ja-JP" altLang="en-US" sz="3600" b="1" dirty="0" smtClean="0"/>
              <a:t>東藝術倶楽部事務局</a:t>
            </a:r>
          </a:p>
          <a:p>
            <a:pPr>
              <a:buNone/>
            </a:pPr>
            <a:endParaRPr kumimoji="1" lang="ja-JP" altLang="en-US" sz="3600" dirty="0"/>
          </a:p>
        </p:txBody>
      </p:sp>
      <p:pic>
        <p:nvPicPr>
          <p:cNvPr id="8" name="図 7" descr="東藝術倶楽部ロゴマーク（丸）.gif"/>
          <p:cNvPicPr>
            <a:picLocks noChangeAspect="1"/>
          </p:cNvPicPr>
          <p:nvPr/>
        </p:nvPicPr>
        <p:blipFill>
          <a:blip r:embed="rId3" cstate="print"/>
          <a:stretch>
            <a:fillRect/>
          </a:stretch>
        </p:blipFill>
        <p:spPr>
          <a:xfrm>
            <a:off x="1115616" y="332656"/>
            <a:ext cx="1512168" cy="1512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60648"/>
            <a:ext cx="4536504" cy="794519"/>
          </a:xfrm>
        </p:spPr>
        <p:txBody>
          <a:bodyPr>
            <a:normAutofit/>
          </a:bodyPr>
          <a:lstStyle/>
          <a:p>
            <a:pPr algn="l"/>
            <a:r>
              <a:rPr lang="ja-JP" altLang="en-US" dirty="0" smtClean="0"/>
              <a:t>薩埵峠</a:t>
            </a:r>
            <a:r>
              <a:rPr lang="ja-JP" altLang="en-US" sz="3200" dirty="0" smtClean="0"/>
              <a:t>（さったとうげ）</a:t>
            </a:r>
            <a:endParaRPr kumimoji="1" lang="ja-JP" altLang="en-US" sz="3200" dirty="0"/>
          </a:p>
        </p:txBody>
      </p:sp>
      <p:sp>
        <p:nvSpPr>
          <p:cNvPr id="3" name="サブタイトル 2"/>
          <p:cNvSpPr>
            <a:spLocks noGrp="1"/>
          </p:cNvSpPr>
          <p:nvPr>
            <p:ph type="subTitle" idx="1"/>
          </p:nvPr>
        </p:nvSpPr>
        <p:spPr>
          <a:xfrm>
            <a:off x="395536" y="1052736"/>
            <a:ext cx="5184576" cy="504056"/>
          </a:xfrm>
        </p:spPr>
        <p:txBody>
          <a:bodyPr>
            <a:normAutofit fontScale="92500" lnSpcReduction="10000"/>
          </a:bodyPr>
          <a:lstStyle/>
          <a:p>
            <a:pPr algn="l"/>
            <a:r>
              <a:rPr kumimoji="1" lang="ja-JP" altLang="en-US" dirty="0" smtClean="0">
                <a:solidFill>
                  <a:srgbClr val="C00000"/>
                </a:solidFill>
              </a:rPr>
              <a:t>東海道唯一の富士山の景勝地</a:t>
            </a:r>
            <a:endParaRPr kumimoji="1" lang="ja-JP" altLang="en-US" dirty="0">
              <a:solidFill>
                <a:srgbClr val="C00000"/>
              </a:solidFill>
            </a:endParaRPr>
          </a:p>
        </p:txBody>
      </p:sp>
      <p:sp>
        <p:nvSpPr>
          <p:cNvPr id="4" name="テキスト ボックス 3"/>
          <p:cNvSpPr txBox="1"/>
          <p:nvPr/>
        </p:nvSpPr>
        <p:spPr>
          <a:xfrm>
            <a:off x="539552" y="1484784"/>
            <a:ext cx="8136904" cy="4770537"/>
          </a:xfrm>
          <a:prstGeom prst="rect">
            <a:avLst/>
          </a:prstGeom>
          <a:noFill/>
        </p:spPr>
        <p:txBody>
          <a:bodyPr wrap="square" rtlCol="0">
            <a:spAutoFit/>
          </a:bodyPr>
          <a:lstStyle/>
          <a:p>
            <a:r>
              <a:rPr lang="ja-JP" altLang="en-US" sz="1600" dirty="0"/>
              <a:t>●薩埵峠の由来</a:t>
            </a:r>
          </a:p>
          <a:p>
            <a:r>
              <a:rPr lang="ja-JP" altLang="en-US" sz="1600" dirty="0"/>
              <a:t>　薩埵峠は、東海道興津宿と由比宿の間に位置する３キロ余の峠道で、古来より箱根</a:t>
            </a:r>
            <a:r>
              <a:rPr lang="ja-JP" altLang="en-US" sz="1600" dirty="0" smtClean="0"/>
              <a:t>などと</a:t>
            </a:r>
            <a:r>
              <a:rPr lang="ja-JP" altLang="en-US" sz="1600" dirty="0"/>
              <a:t>共に東海道の難所でした。しかし、国貞や広重の浮世絵にも描かれているように、</a:t>
            </a:r>
            <a:r>
              <a:rPr lang="ja-JP" altLang="en-US" sz="1600" dirty="0" smtClean="0"/>
              <a:t>富士山</a:t>
            </a:r>
            <a:r>
              <a:rPr lang="ja-JP" altLang="en-US" sz="1600" dirty="0"/>
              <a:t>の絶景ポイントとして、東海道の名所でもありました。</a:t>
            </a:r>
          </a:p>
          <a:p>
            <a:r>
              <a:rPr lang="ja-JP" altLang="en-US" sz="1600" dirty="0"/>
              <a:t>　名の由来は、</a:t>
            </a:r>
            <a:r>
              <a:rPr lang="ja-JP" altLang="en-US" sz="1600" dirty="0" smtClean="0"/>
              <a:t>鎌倉時</a:t>
            </a:r>
            <a:endParaRPr lang="en-US" altLang="ja-JP" sz="1600" dirty="0" smtClean="0"/>
          </a:p>
          <a:p>
            <a:r>
              <a:rPr lang="ja-JP" altLang="en-US" sz="1600" dirty="0" smtClean="0"/>
              <a:t>代に</a:t>
            </a:r>
            <a:r>
              <a:rPr lang="ja-JP" altLang="en-US" sz="1600" dirty="0"/>
              <a:t>下道（</a:t>
            </a:r>
            <a:r>
              <a:rPr lang="ja-JP" altLang="en-US" sz="1600" dirty="0" smtClean="0"/>
              <a:t>旧東海道）</a:t>
            </a:r>
            <a:endParaRPr lang="en-US" altLang="ja-JP" sz="1600" dirty="0" smtClean="0"/>
          </a:p>
          <a:p>
            <a:r>
              <a:rPr lang="ja-JP" altLang="en-US" sz="1600" dirty="0" smtClean="0"/>
              <a:t>の</a:t>
            </a:r>
            <a:r>
              <a:rPr lang="ja-JP" altLang="en-US" sz="1600" dirty="0"/>
              <a:t>「</a:t>
            </a:r>
            <a:r>
              <a:rPr lang="ja-JP" altLang="en-US" sz="1600" dirty="0" smtClean="0"/>
              <a:t>親知らず子知らず」</a:t>
            </a:r>
            <a:endParaRPr lang="en-US" altLang="ja-JP" sz="1600" dirty="0" smtClean="0"/>
          </a:p>
          <a:p>
            <a:r>
              <a:rPr lang="ja-JP" altLang="en-US" sz="1600" dirty="0" smtClean="0"/>
              <a:t>海岸</a:t>
            </a:r>
            <a:r>
              <a:rPr lang="ja-JP" altLang="en-US" sz="1600" dirty="0"/>
              <a:t>（</a:t>
            </a:r>
            <a:r>
              <a:rPr lang="ja-JP" altLang="en-US" sz="1600" dirty="0" smtClean="0"/>
              <a:t>由比倉沢</a:t>
            </a:r>
            <a:r>
              <a:rPr lang="ja-JP" altLang="en-US" sz="1600" dirty="0"/>
              <a:t>）</a:t>
            </a:r>
            <a:r>
              <a:rPr lang="ja-JP" altLang="en-US" sz="1600" dirty="0" smtClean="0"/>
              <a:t>の海中</a:t>
            </a:r>
            <a:endParaRPr lang="en-US" altLang="ja-JP" sz="1600" dirty="0" smtClean="0"/>
          </a:p>
          <a:p>
            <a:r>
              <a:rPr lang="ja-JP" altLang="en-US" sz="1600" dirty="0" smtClean="0"/>
              <a:t>から漁夫</a:t>
            </a:r>
            <a:r>
              <a:rPr lang="ja-JP" altLang="en-US" sz="1600" dirty="0"/>
              <a:t>の網に</a:t>
            </a:r>
            <a:r>
              <a:rPr lang="ja-JP" altLang="en-US" sz="1600" dirty="0" err="1" smtClean="0"/>
              <a:t>かかっ</a:t>
            </a:r>
            <a:endParaRPr lang="en-US" altLang="ja-JP" sz="1600" dirty="0" smtClean="0"/>
          </a:p>
          <a:p>
            <a:r>
              <a:rPr lang="ja-JP" altLang="en-US" sz="1600" dirty="0" smtClean="0"/>
              <a:t>て引き揚げられた薩埵</a:t>
            </a:r>
            <a:endParaRPr lang="en-US" altLang="ja-JP" sz="1600" dirty="0" smtClean="0"/>
          </a:p>
          <a:p>
            <a:r>
              <a:rPr lang="ja-JP" altLang="en-US" sz="1600" dirty="0" smtClean="0"/>
              <a:t>地蔵</a:t>
            </a:r>
            <a:r>
              <a:rPr lang="ja-JP" altLang="en-US" sz="1600" dirty="0"/>
              <a:t>をこの上</a:t>
            </a:r>
            <a:r>
              <a:rPr lang="ja-JP" altLang="en-US" sz="1600" dirty="0" smtClean="0"/>
              <a:t>道（新東海</a:t>
            </a:r>
            <a:endParaRPr lang="en-US" altLang="ja-JP" sz="1600" dirty="0" smtClean="0"/>
          </a:p>
          <a:p>
            <a:r>
              <a:rPr lang="ja-JP" altLang="en-US" sz="1600" dirty="0" smtClean="0"/>
              <a:t>道）の旧岩城山に地蔵</a:t>
            </a:r>
            <a:endParaRPr lang="en-US" altLang="ja-JP" sz="1600" dirty="0" smtClean="0"/>
          </a:p>
          <a:p>
            <a:r>
              <a:rPr lang="ja-JP" altLang="en-US" sz="1600" dirty="0" smtClean="0"/>
              <a:t>堂を建てて</a:t>
            </a:r>
            <a:r>
              <a:rPr lang="ja-JP" altLang="en-US" sz="1600" dirty="0"/>
              <a:t>安置しました</a:t>
            </a:r>
            <a:r>
              <a:rPr lang="ja-JP" altLang="en-US" sz="1600" dirty="0" smtClean="0"/>
              <a:t>。</a:t>
            </a:r>
            <a:endParaRPr lang="en-US" altLang="ja-JP" sz="1600" dirty="0" smtClean="0"/>
          </a:p>
          <a:p>
            <a:r>
              <a:rPr lang="ja-JP" altLang="en-US" sz="1600" dirty="0" smtClean="0"/>
              <a:t>それ以後</a:t>
            </a:r>
            <a:r>
              <a:rPr lang="ja-JP" altLang="en-US" sz="1600" dirty="0"/>
              <a:t>この山の</a:t>
            </a:r>
            <a:r>
              <a:rPr lang="ja-JP" altLang="en-US" sz="1600" dirty="0" smtClean="0"/>
              <a:t>名を</a:t>
            </a:r>
            <a:endParaRPr lang="en-US" altLang="ja-JP" sz="1600" dirty="0" smtClean="0"/>
          </a:p>
          <a:p>
            <a:r>
              <a:rPr lang="en-US" altLang="ja-JP" sz="1600" dirty="0" smtClean="0"/>
              <a:t>『</a:t>
            </a:r>
            <a:r>
              <a:rPr lang="ja-JP" altLang="en-US" sz="1600" dirty="0"/>
              <a:t>薩埵山（峠）</a:t>
            </a:r>
            <a:r>
              <a:rPr lang="en-US" altLang="ja-JP" sz="1600" dirty="0"/>
              <a:t>』</a:t>
            </a:r>
            <a:r>
              <a:rPr lang="ja-JP" altLang="en-US" sz="1600" dirty="0"/>
              <a:t>と</a:t>
            </a:r>
            <a:r>
              <a:rPr lang="ja-JP" altLang="en-US" sz="1600" dirty="0" smtClean="0"/>
              <a:t>呼ぶよ</a:t>
            </a:r>
            <a:endParaRPr lang="en-US" altLang="ja-JP" sz="1600" dirty="0" smtClean="0"/>
          </a:p>
          <a:p>
            <a:r>
              <a:rPr lang="ja-JP" altLang="en-US" sz="1600" dirty="0" err="1" smtClean="0"/>
              <a:t>うに</a:t>
            </a:r>
            <a:r>
              <a:rPr lang="ja-JP" altLang="en-US" sz="1600" dirty="0" smtClean="0"/>
              <a:t>なりました。</a:t>
            </a:r>
            <a:endParaRPr lang="en-US" altLang="ja-JP" sz="1600" dirty="0" smtClean="0"/>
          </a:p>
          <a:p>
            <a:r>
              <a:rPr lang="ja-JP" altLang="en-US" sz="1600" dirty="0" smtClean="0"/>
              <a:t>なお</a:t>
            </a:r>
            <a:r>
              <a:rPr lang="ja-JP" altLang="en-US" sz="1600" dirty="0"/>
              <a:t>、「薩埵」とは「</a:t>
            </a:r>
            <a:r>
              <a:rPr lang="ja-JP" altLang="en-US" sz="1600" dirty="0" smtClean="0"/>
              <a:t>菩提</a:t>
            </a:r>
            <a:endParaRPr lang="en-US" altLang="ja-JP" sz="1600" dirty="0" smtClean="0"/>
          </a:p>
          <a:p>
            <a:r>
              <a:rPr lang="ja-JP" altLang="en-US" sz="1600" dirty="0" smtClean="0"/>
              <a:t>薩埵</a:t>
            </a:r>
            <a:r>
              <a:rPr lang="ja-JP" altLang="en-US" sz="1600" dirty="0"/>
              <a:t>」の略。「菩薩</a:t>
            </a:r>
            <a:r>
              <a:rPr lang="ja-JP" altLang="en-US" sz="1600" dirty="0" smtClean="0"/>
              <a:t>」に</a:t>
            </a:r>
            <a:endParaRPr lang="en-US" altLang="ja-JP" sz="1600" dirty="0" smtClean="0"/>
          </a:p>
          <a:p>
            <a:r>
              <a:rPr lang="ja-JP" altLang="en-US" sz="1600" dirty="0" smtClean="0"/>
              <a:t>同じ</a:t>
            </a:r>
            <a:r>
              <a:rPr lang="ja-JP" altLang="en-US" sz="1600" dirty="0"/>
              <a:t>。</a:t>
            </a:r>
            <a:endParaRPr kumimoji="1" lang="ja-JP" altLang="en-US" sz="1600" dirty="0"/>
          </a:p>
        </p:txBody>
      </p:sp>
      <p:pic>
        <p:nvPicPr>
          <p:cNvPr id="7" name="図 6" descr="薩埵峠01.jpg"/>
          <p:cNvPicPr>
            <a:picLocks noChangeAspect="1"/>
          </p:cNvPicPr>
          <p:nvPr/>
        </p:nvPicPr>
        <p:blipFill>
          <a:blip r:embed="rId2" cstate="print"/>
          <a:stretch>
            <a:fillRect/>
          </a:stretch>
        </p:blipFill>
        <p:spPr>
          <a:xfrm>
            <a:off x="2889448" y="2636912"/>
            <a:ext cx="5715000" cy="3352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08" y="260648"/>
            <a:ext cx="4762872" cy="778098"/>
          </a:xfrm>
        </p:spPr>
        <p:txBody>
          <a:bodyPr/>
          <a:lstStyle/>
          <a:p>
            <a:pPr algn="l"/>
            <a:r>
              <a:rPr kumimoji="1" lang="ja-JP" altLang="en-US" dirty="0" smtClean="0"/>
              <a:t>国貞と広重の比較</a:t>
            </a:r>
            <a:endParaRPr kumimoji="1" lang="ja-JP" altLang="en-US" dirty="0"/>
          </a:p>
        </p:txBody>
      </p:sp>
      <p:sp>
        <p:nvSpPr>
          <p:cNvPr id="3" name="コンテンツ プレースホルダ 2"/>
          <p:cNvSpPr>
            <a:spLocks noGrp="1"/>
          </p:cNvSpPr>
          <p:nvPr>
            <p:ph idx="1"/>
          </p:nvPr>
        </p:nvSpPr>
        <p:spPr>
          <a:xfrm>
            <a:off x="601216" y="980728"/>
            <a:ext cx="2170584" cy="576063"/>
          </a:xfrm>
        </p:spPr>
        <p:txBody>
          <a:bodyPr>
            <a:normAutofit lnSpcReduction="10000"/>
          </a:bodyPr>
          <a:lstStyle/>
          <a:p>
            <a:pPr>
              <a:buNone/>
            </a:pPr>
            <a:r>
              <a:rPr kumimoji="1" lang="ja-JP" altLang="en-US" dirty="0" smtClean="0">
                <a:solidFill>
                  <a:srgbClr val="C00000"/>
                </a:solidFill>
              </a:rPr>
              <a:t>間違い探し</a:t>
            </a:r>
            <a:endParaRPr kumimoji="1" lang="ja-JP" altLang="en-US" dirty="0">
              <a:solidFill>
                <a:srgbClr val="C00000"/>
              </a:solidFill>
            </a:endParaRPr>
          </a:p>
        </p:txBody>
      </p:sp>
      <p:sp>
        <p:nvSpPr>
          <p:cNvPr id="4" name="テキスト ボックス 3"/>
          <p:cNvSpPr txBox="1"/>
          <p:nvPr/>
        </p:nvSpPr>
        <p:spPr>
          <a:xfrm>
            <a:off x="611560" y="1484784"/>
            <a:ext cx="7776864" cy="369332"/>
          </a:xfrm>
          <a:prstGeom prst="rect">
            <a:avLst/>
          </a:prstGeom>
          <a:noFill/>
        </p:spPr>
        <p:txBody>
          <a:bodyPr wrap="square" rtlCol="0">
            <a:spAutoFit/>
          </a:bodyPr>
          <a:lstStyle/>
          <a:p>
            <a:r>
              <a:rPr kumimoji="1" lang="ja-JP" altLang="en-US" dirty="0" smtClean="0"/>
              <a:t>●一見同じように見える両作品。さてどちらの描写がより真実に近いでしょうか。</a:t>
            </a:r>
            <a:endParaRPr kumimoji="1" lang="ja-JP" altLang="en-US" dirty="0"/>
          </a:p>
        </p:txBody>
      </p:sp>
      <p:sp>
        <p:nvSpPr>
          <p:cNvPr id="5" name="テキスト ボックス 4"/>
          <p:cNvSpPr txBox="1"/>
          <p:nvPr/>
        </p:nvSpPr>
        <p:spPr>
          <a:xfrm>
            <a:off x="2627784" y="1052736"/>
            <a:ext cx="4464496" cy="400110"/>
          </a:xfrm>
          <a:prstGeom prst="rect">
            <a:avLst/>
          </a:prstGeom>
          <a:noFill/>
        </p:spPr>
        <p:txBody>
          <a:bodyPr wrap="square" rtlCol="0">
            <a:spAutoFit/>
          </a:bodyPr>
          <a:lstStyle/>
          <a:p>
            <a:r>
              <a:rPr kumimoji="1" lang="ja-JP" altLang="en-US" sz="2000" dirty="0" smtClean="0">
                <a:solidFill>
                  <a:schemeClr val="accent1">
                    <a:lumMod val="75000"/>
                  </a:schemeClr>
                </a:solidFill>
              </a:rPr>
              <a:t>あなたは、いくつ見つけられましたか？</a:t>
            </a:r>
            <a:endParaRPr kumimoji="1" lang="ja-JP" altLang="en-US" sz="2000" dirty="0">
              <a:solidFill>
                <a:schemeClr val="accent1">
                  <a:lumMod val="75000"/>
                </a:schemeClr>
              </a:solidFill>
            </a:endParaRPr>
          </a:p>
        </p:txBody>
      </p:sp>
      <p:pic>
        <p:nvPicPr>
          <p:cNvPr id="9" name="図 8" descr="美人東海道（国貞）由井(pp用).jpg"/>
          <p:cNvPicPr>
            <a:picLocks noChangeAspect="1"/>
          </p:cNvPicPr>
          <p:nvPr/>
        </p:nvPicPr>
        <p:blipFill>
          <a:blip r:embed="rId2" cstate="print"/>
          <a:stretch>
            <a:fillRect/>
          </a:stretch>
        </p:blipFill>
        <p:spPr>
          <a:xfrm>
            <a:off x="878210" y="1916832"/>
            <a:ext cx="3333750" cy="4524375"/>
          </a:xfrm>
          <a:prstGeom prst="rect">
            <a:avLst/>
          </a:prstGeom>
        </p:spPr>
      </p:pic>
      <p:pic>
        <p:nvPicPr>
          <p:cNvPr id="11" name="図 10" descr="東海道五十三次（広重）由井（pp用）.jpg"/>
          <p:cNvPicPr>
            <a:picLocks noChangeAspect="1"/>
          </p:cNvPicPr>
          <p:nvPr/>
        </p:nvPicPr>
        <p:blipFill>
          <a:blip r:embed="rId3" cstate="print"/>
          <a:stretch>
            <a:fillRect/>
          </a:stretch>
        </p:blipFill>
        <p:spPr>
          <a:xfrm>
            <a:off x="4318198" y="2492896"/>
            <a:ext cx="4286250" cy="27527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5338936" cy="778098"/>
          </a:xfrm>
        </p:spPr>
        <p:txBody>
          <a:bodyPr/>
          <a:lstStyle/>
          <a:p>
            <a:pPr algn="l"/>
            <a:r>
              <a:rPr kumimoji="1" lang="ja-JP" altLang="en-US" dirty="0" smtClean="0"/>
              <a:t>富士山本宮浅間大社</a:t>
            </a:r>
            <a:endParaRPr kumimoji="1" lang="ja-JP" altLang="en-US" dirty="0"/>
          </a:p>
        </p:txBody>
      </p:sp>
      <p:sp>
        <p:nvSpPr>
          <p:cNvPr id="3" name="コンテンツ プレースホルダ 2"/>
          <p:cNvSpPr>
            <a:spLocks noGrp="1"/>
          </p:cNvSpPr>
          <p:nvPr>
            <p:ph idx="1"/>
          </p:nvPr>
        </p:nvSpPr>
        <p:spPr>
          <a:xfrm>
            <a:off x="467544" y="1052737"/>
            <a:ext cx="8229600" cy="360040"/>
          </a:xfrm>
        </p:spPr>
        <p:txBody>
          <a:bodyPr>
            <a:normAutofit/>
          </a:bodyPr>
          <a:lstStyle/>
          <a:p>
            <a:pPr>
              <a:buNone/>
            </a:pPr>
            <a:r>
              <a:rPr lang="ja-JP" altLang="en-US" sz="1600" dirty="0" smtClean="0">
                <a:solidFill>
                  <a:srgbClr val="C00000"/>
                </a:solidFill>
              </a:rPr>
              <a:t>朝廷の崇敬を受け、延喜式神名帳では名神大社に列し、また、駿河国一宮として崇敬された。</a:t>
            </a:r>
            <a:endParaRPr kumimoji="1" lang="ja-JP" altLang="en-US" sz="1600" dirty="0">
              <a:solidFill>
                <a:srgbClr val="C00000"/>
              </a:solidFill>
            </a:endParaRPr>
          </a:p>
        </p:txBody>
      </p:sp>
      <p:sp>
        <p:nvSpPr>
          <p:cNvPr id="5" name="テキスト ボックス 4"/>
          <p:cNvSpPr txBox="1"/>
          <p:nvPr/>
        </p:nvSpPr>
        <p:spPr>
          <a:xfrm>
            <a:off x="4211960" y="1412776"/>
            <a:ext cx="4536504" cy="5262979"/>
          </a:xfrm>
          <a:prstGeom prst="rect">
            <a:avLst/>
          </a:prstGeom>
          <a:noFill/>
        </p:spPr>
        <p:txBody>
          <a:bodyPr wrap="square" rtlCol="0">
            <a:spAutoFit/>
          </a:bodyPr>
          <a:lstStyle/>
          <a:p>
            <a:r>
              <a:rPr lang="ja-JP" altLang="en-US" sz="1200" dirty="0" smtClean="0"/>
              <a:t>●主祭神：</a:t>
            </a:r>
            <a:r>
              <a:rPr lang="zh-TW" altLang="en-US" sz="1200" dirty="0" smtClean="0">
                <a:latin typeface="ＭＳ Ｐゴシック" pitchFamily="50" charset="-128"/>
                <a:ea typeface="ＭＳ Ｐゴシック" pitchFamily="50" charset="-128"/>
              </a:rPr>
              <a:t>木花之佐久夜毘売命</a:t>
            </a:r>
            <a:r>
              <a:rPr lang="ja-JP" altLang="en-US" sz="1200" dirty="0" smtClean="0"/>
              <a:t>（このはなさくやひめのみこと）　</a:t>
            </a:r>
            <a:endParaRPr lang="en-US" altLang="ja-JP" sz="1200" dirty="0" smtClean="0"/>
          </a:p>
          <a:p>
            <a:r>
              <a:rPr lang="ja-JP" altLang="en-US" sz="1200" dirty="0" smtClean="0"/>
              <a:t>　</a:t>
            </a:r>
            <a:r>
              <a:rPr lang="en-US" altLang="ja-JP" sz="1200" dirty="0" smtClean="0"/>
              <a:t>『</a:t>
            </a:r>
            <a:r>
              <a:rPr lang="ja-JP" altLang="en-US" sz="1200" dirty="0" smtClean="0"/>
              <a:t>富士本宮浅間社記</a:t>
            </a:r>
            <a:r>
              <a:rPr lang="en-US" altLang="ja-JP" sz="1200" dirty="0" smtClean="0"/>
              <a:t>』</a:t>
            </a:r>
            <a:r>
              <a:rPr lang="ja-JP" altLang="en-US" sz="1200" dirty="0" smtClean="0"/>
              <a:t>によると、</a:t>
            </a:r>
            <a:r>
              <a:rPr lang="en-US" altLang="ja-JP" sz="1200" dirty="0" smtClean="0"/>
              <a:t>806</a:t>
            </a:r>
            <a:r>
              <a:rPr lang="ja-JP" altLang="en-US" sz="1200" dirty="0" smtClean="0"/>
              <a:t>年（大同元年）、平城天皇の命により坂上田村麻呂が現在地の大宮の地に社殿を造営し、浅間大神を山宮（現、山宮浅間神社）より遷座したという。この地に遷座することとなった理由については、富士山の湧水からなる湧玉池が湧く地を神聖な地として考えたためと言われている。またこの水源は灌漑としても用いられ、水徳や農業の神としての祭礼が行われてきた。それが現在も行われる御田植祭である。</a:t>
            </a:r>
            <a:endParaRPr lang="en-US" altLang="ja-JP" sz="1200" dirty="0" smtClean="0"/>
          </a:p>
          <a:p>
            <a:r>
              <a:rPr lang="ja-JP" altLang="en-US" sz="1200" dirty="0" smtClean="0"/>
              <a:t>　源頼朝が行った富士の巻狩りの際、武将を率いて浅間大社に詣き、流鏑馬を行った。このことから浅間大社では毎年流鏑馬祭りが行われている。公家や武家からの崇敬を受け、後醍醐天皇の土地の寄進や後奈良天皇の奉納の他、武家からは社領の寄進や修復が重ねて行われた。鎌倉時代には源頼朝の社領の寄進や北条義時の社殿の造営、南北朝時代には足利尊氏や足利直義による社領の寄進、今川範氏や今川泰範らの土地の安堵や寄進などが行われた。その後武田信玄・勝頼親子が社殿の修造を行い、豊臣秀吉も社領を寄進している。</a:t>
            </a:r>
            <a:endParaRPr lang="en-US" altLang="ja-JP" sz="1200" dirty="0" smtClean="0"/>
          </a:p>
          <a:p>
            <a:r>
              <a:rPr lang="ja-JP" altLang="en-US" sz="1200" dirty="0" smtClean="0"/>
              <a:t>　　　　　　　　　　　　　　　　　　　　　　特に徳川家康は</a:t>
            </a:r>
            <a:r>
              <a:rPr lang="en-US" altLang="ja-JP" sz="1200" dirty="0" smtClean="0"/>
              <a:t>867</a:t>
            </a:r>
            <a:r>
              <a:rPr lang="ja-JP" altLang="en-US" sz="1200" dirty="0" smtClean="0"/>
              <a:t>石の朱印地</a:t>
            </a:r>
            <a:endParaRPr lang="en-US" altLang="ja-JP" sz="1200" dirty="0" smtClean="0"/>
          </a:p>
          <a:p>
            <a:r>
              <a:rPr lang="ja-JP" altLang="en-US" sz="1200" dirty="0" smtClean="0"/>
              <a:t>　　　　　　　　　　　　　　　　　　　　　を安堵したほか、関ヶ原の戦いの</a:t>
            </a:r>
            <a:endParaRPr lang="en-US" altLang="ja-JP" sz="1200" dirty="0" smtClean="0"/>
          </a:p>
          <a:p>
            <a:r>
              <a:rPr lang="ja-JP" altLang="en-US" sz="1200" dirty="0" smtClean="0"/>
              <a:t>　　　　　　　　　　　　　　　　　　　　　戦勝を記念して現在の社殿を造営</a:t>
            </a:r>
            <a:endParaRPr lang="en-US" altLang="ja-JP" sz="1200" dirty="0" smtClean="0"/>
          </a:p>
          <a:p>
            <a:r>
              <a:rPr lang="ja-JP" altLang="en-US" sz="1200" dirty="0" smtClean="0"/>
              <a:t>　　　　　　　　　　　　　　　　　　　　　した。</a:t>
            </a:r>
            <a:r>
              <a:rPr lang="en-US" altLang="ja-JP" sz="1200" dirty="0" smtClean="0"/>
              <a:t>1609</a:t>
            </a:r>
            <a:r>
              <a:rPr lang="ja-JP" altLang="en-US" sz="1200" dirty="0" smtClean="0"/>
              <a:t>年には、富士山頂に</a:t>
            </a:r>
            <a:r>
              <a:rPr lang="ja-JP" altLang="en-US" sz="1200" dirty="0" err="1" smtClean="0"/>
              <a:t>お</a:t>
            </a:r>
            <a:endParaRPr lang="en-US" altLang="ja-JP" sz="1200" dirty="0" smtClean="0"/>
          </a:p>
          <a:p>
            <a:r>
              <a:rPr lang="ja-JP" altLang="en-US" sz="1200" dirty="0" smtClean="0"/>
              <a:t>　　　　　　　　　　　　　　　　　　　　　ける散銭取得の優先権を得ている。</a:t>
            </a:r>
            <a:endParaRPr lang="en-US" altLang="ja-JP" sz="1200" dirty="0" smtClean="0"/>
          </a:p>
          <a:p>
            <a:r>
              <a:rPr lang="ja-JP" altLang="en-US" sz="1200" dirty="0" smtClean="0"/>
              <a:t>　　　　　　　　　　　　　　　　　　　　　その後の歴代将軍も、祈祷料・修</a:t>
            </a:r>
            <a:endParaRPr lang="en-US" altLang="ja-JP" sz="1200" dirty="0" smtClean="0"/>
          </a:p>
          <a:p>
            <a:r>
              <a:rPr lang="ja-JP" altLang="en-US" sz="1200" dirty="0" smtClean="0"/>
              <a:t>　　　　　　　　　　　　　　　　　　　　　理料の寄進を行った。</a:t>
            </a:r>
            <a:r>
              <a:rPr lang="en-US" altLang="ja-JP" sz="1200" dirty="0" smtClean="0"/>
              <a:t>1779</a:t>
            </a:r>
            <a:r>
              <a:rPr lang="ja-JP" altLang="en-US" sz="1200" dirty="0" smtClean="0"/>
              <a:t>年には</a:t>
            </a:r>
            <a:endParaRPr lang="en-US" altLang="ja-JP" sz="1200" dirty="0" smtClean="0"/>
          </a:p>
          <a:p>
            <a:r>
              <a:rPr lang="ja-JP" altLang="en-US" sz="1200" dirty="0" smtClean="0"/>
              <a:t>　　　　　　　　　　　　　　　　　　　　　三奉行による裁許により富士山の</a:t>
            </a:r>
            <a:endParaRPr lang="en-US" altLang="ja-JP" sz="1200" dirty="0" smtClean="0"/>
          </a:p>
          <a:p>
            <a:r>
              <a:rPr lang="ja-JP" altLang="en-US" sz="1200" dirty="0" smtClean="0"/>
              <a:t>　　　　　　　　　　　　　　　　　　　　　</a:t>
            </a:r>
            <a:r>
              <a:rPr lang="en-US" altLang="ja-JP" sz="1200" dirty="0" smtClean="0"/>
              <a:t>8</a:t>
            </a:r>
            <a:r>
              <a:rPr lang="ja-JP" altLang="en-US" sz="1200" dirty="0" smtClean="0"/>
              <a:t>合目以上が当神社へ寄進されて</a:t>
            </a:r>
            <a:endParaRPr lang="en-US" altLang="ja-JP" sz="1200" dirty="0" smtClean="0"/>
          </a:p>
          <a:p>
            <a:r>
              <a:rPr lang="ja-JP" altLang="en-US" sz="1200" dirty="0" smtClean="0"/>
              <a:t>　　　　　　　　　　　　　　　　　　　　　いる。</a:t>
            </a:r>
            <a:endParaRPr lang="en-US" altLang="ja-JP" sz="1200" dirty="0" smtClean="0"/>
          </a:p>
          <a:p>
            <a:endParaRPr kumimoji="1" lang="ja-JP" altLang="en-US" sz="1200" dirty="0"/>
          </a:p>
        </p:txBody>
      </p:sp>
      <p:pic>
        <p:nvPicPr>
          <p:cNvPr id="6" name="図 5" descr="木花之佐久夜毘売命(葛飾北斎).jpg"/>
          <p:cNvPicPr>
            <a:picLocks noChangeAspect="1"/>
          </p:cNvPicPr>
          <p:nvPr/>
        </p:nvPicPr>
        <p:blipFill>
          <a:blip r:embed="rId2" cstate="print"/>
          <a:stretch>
            <a:fillRect/>
          </a:stretch>
        </p:blipFill>
        <p:spPr>
          <a:xfrm>
            <a:off x="510927" y="1484785"/>
            <a:ext cx="3413001" cy="4720870"/>
          </a:xfrm>
          <a:prstGeom prst="rect">
            <a:avLst/>
          </a:prstGeom>
        </p:spPr>
      </p:pic>
      <p:sp>
        <p:nvSpPr>
          <p:cNvPr id="7" name="テキスト ボックス 6"/>
          <p:cNvSpPr txBox="1"/>
          <p:nvPr/>
        </p:nvSpPr>
        <p:spPr>
          <a:xfrm>
            <a:off x="467544" y="6165304"/>
            <a:ext cx="2952328" cy="276999"/>
          </a:xfrm>
          <a:prstGeom prst="rect">
            <a:avLst/>
          </a:prstGeom>
          <a:noFill/>
        </p:spPr>
        <p:txBody>
          <a:bodyPr wrap="square" rtlCol="0">
            <a:spAutoFit/>
          </a:bodyPr>
          <a:lstStyle/>
          <a:p>
            <a:r>
              <a:rPr kumimoji="1" lang="ja-JP" altLang="en-US" sz="1200" dirty="0" smtClean="0"/>
              <a:t>木花開耶姫命　富嶽百景一編　葛飾北斎</a:t>
            </a:r>
            <a:endParaRPr kumimoji="1" lang="ja-JP" altLang="en-US" sz="1200" dirty="0"/>
          </a:p>
        </p:txBody>
      </p:sp>
      <p:pic>
        <p:nvPicPr>
          <p:cNvPr id="8" name="図 7" descr="gallery3.jpg"/>
          <p:cNvPicPr>
            <a:picLocks noChangeAspect="1"/>
          </p:cNvPicPr>
          <p:nvPr/>
        </p:nvPicPr>
        <p:blipFill>
          <a:blip r:embed="rId3" cstate="print"/>
          <a:stretch>
            <a:fillRect/>
          </a:stretch>
        </p:blipFill>
        <p:spPr>
          <a:xfrm>
            <a:off x="3563888" y="4581128"/>
            <a:ext cx="2718048" cy="18120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pPr algn="l"/>
            <a:r>
              <a:rPr lang="zh-TW" altLang="en-US" dirty="0">
                <a:latin typeface="ＭＳ Ｐゴシック" pitchFamily="50" charset="-128"/>
                <a:ea typeface="ＭＳ Ｐゴシック" pitchFamily="50" charset="-128"/>
              </a:rPr>
              <a:t>山宮浅間神社</a:t>
            </a:r>
            <a:endParaRPr kumimoji="1" lang="ja-JP" altLang="en-US"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467544" y="1052736"/>
            <a:ext cx="8229600" cy="388639"/>
          </a:xfrm>
        </p:spPr>
        <p:txBody>
          <a:bodyPr>
            <a:normAutofit lnSpcReduction="10000"/>
          </a:bodyPr>
          <a:lstStyle/>
          <a:p>
            <a:pPr>
              <a:buNone/>
            </a:pPr>
            <a:r>
              <a:rPr lang="ja-JP" altLang="en-US" sz="2000" dirty="0">
                <a:solidFill>
                  <a:srgbClr val="C00000"/>
                </a:solidFill>
              </a:rPr>
              <a:t>富士山本宮浅間大社の元となる富士信仰の大神が最初に奉斎された場所</a:t>
            </a:r>
            <a:endParaRPr kumimoji="1" lang="ja-JP" altLang="en-US" sz="2000" dirty="0">
              <a:solidFill>
                <a:srgbClr val="C00000"/>
              </a:solidFill>
            </a:endParaRPr>
          </a:p>
        </p:txBody>
      </p:sp>
      <p:sp>
        <p:nvSpPr>
          <p:cNvPr id="4" name="テキスト ボックス 3"/>
          <p:cNvSpPr txBox="1"/>
          <p:nvPr/>
        </p:nvSpPr>
        <p:spPr>
          <a:xfrm>
            <a:off x="539552" y="1484785"/>
            <a:ext cx="7704856" cy="4524315"/>
          </a:xfrm>
          <a:prstGeom prst="rect">
            <a:avLst/>
          </a:prstGeom>
          <a:noFill/>
        </p:spPr>
        <p:txBody>
          <a:bodyPr wrap="square" rtlCol="0">
            <a:spAutoFit/>
          </a:bodyPr>
          <a:lstStyle/>
          <a:p>
            <a:r>
              <a:rPr lang="ja-JP" altLang="en-US" dirty="0" smtClean="0"/>
              <a:t>　富士山本宮浅間大社の元となる富士信仰の大神が最初に奉斎された場所で、大神が現在の本宮浅間大社に遷されることで「山宮」として関わってきた。その為、本宮浅間大社も含め、全国に約</a:t>
            </a:r>
            <a:r>
              <a:rPr lang="en-US" altLang="ja-JP" dirty="0" smtClean="0"/>
              <a:t>1300</a:t>
            </a:r>
            <a:r>
              <a:rPr lang="ja-JP" altLang="en-US" dirty="0" smtClean="0"/>
              <a:t>社ある浅間神社のなかで最も古いと考えられている。境内には遥拝所・御神木などがあり、祭祀遺跡としての形を残している。この遥拝所の主軸は富士山の方向を向いている。 </a:t>
            </a:r>
          </a:p>
          <a:p>
            <a:r>
              <a:rPr lang="ja-JP" altLang="en-US" dirty="0" smtClean="0"/>
              <a:t>　平成</a:t>
            </a:r>
            <a:r>
              <a:rPr lang="en-US" altLang="ja-JP" dirty="0" smtClean="0"/>
              <a:t>20</a:t>
            </a:r>
            <a:r>
              <a:rPr lang="ja-JP" altLang="en-US" dirty="0" smtClean="0"/>
              <a:t>年度の発掘調査では、</a:t>
            </a:r>
            <a:endParaRPr lang="en-US" altLang="ja-JP" dirty="0" smtClean="0"/>
          </a:p>
          <a:p>
            <a:r>
              <a:rPr lang="en-US" altLang="ja-JP" dirty="0" smtClean="0"/>
              <a:t>12</a:t>
            </a:r>
            <a:r>
              <a:rPr lang="ja-JP" altLang="en-US" dirty="0" smtClean="0"/>
              <a:t>世紀代の土師器群が出土し</a:t>
            </a:r>
            <a:endParaRPr lang="en-US" altLang="ja-JP" dirty="0" smtClean="0"/>
          </a:p>
          <a:p>
            <a:r>
              <a:rPr lang="ja-JP" altLang="en-US" dirty="0" smtClean="0"/>
              <a:t>た。これらは祭祀に使用された</a:t>
            </a:r>
            <a:endParaRPr lang="en-US" altLang="ja-JP" dirty="0" smtClean="0"/>
          </a:p>
          <a:p>
            <a:r>
              <a:rPr lang="ja-JP" altLang="en-US" dirty="0" smtClean="0"/>
              <a:t>と考えられている。</a:t>
            </a:r>
            <a:endParaRPr lang="en-US" altLang="ja-JP" dirty="0" smtClean="0"/>
          </a:p>
          <a:p>
            <a:endParaRPr lang="en-US" altLang="ja-JP" dirty="0" smtClean="0"/>
          </a:p>
          <a:p>
            <a:r>
              <a:rPr lang="zh-TW" altLang="en-US" dirty="0" smtClean="0">
                <a:latin typeface="ＭＳ Ｐゴシック" pitchFamily="50" charset="-128"/>
                <a:ea typeface="ＭＳ Ｐゴシック" pitchFamily="50" charset="-128"/>
              </a:rPr>
              <a:t>●主祭神</a:t>
            </a:r>
          </a:p>
          <a:p>
            <a:r>
              <a:rPr lang="ja-JP" altLang="en-US" dirty="0" smtClean="0">
                <a:latin typeface="ＭＳ Ｐゴシック" pitchFamily="50" charset="-128"/>
                <a:ea typeface="ＭＳ Ｐゴシック" pitchFamily="50" charset="-128"/>
              </a:rPr>
              <a:t>　</a:t>
            </a:r>
            <a:r>
              <a:rPr lang="zh-TW" altLang="en-US" dirty="0" smtClean="0">
                <a:latin typeface="ＭＳ Ｐゴシック" pitchFamily="50" charset="-128"/>
                <a:ea typeface="ＭＳ Ｐゴシック" pitchFamily="50" charset="-128"/>
              </a:rPr>
              <a:t>木花之佐久夜毘売命</a:t>
            </a:r>
          </a:p>
          <a:p>
            <a:r>
              <a:rPr lang="ja-JP" altLang="en-US" dirty="0" smtClean="0">
                <a:latin typeface="ＭＳ Ｐゴシック" pitchFamily="50" charset="-128"/>
                <a:ea typeface="ＭＳ Ｐゴシック" pitchFamily="50" charset="-128"/>
              </a:rPr>
              <a:t>　</a:t>
            </a:r>
            <a:r>
              <a:rPr lang="zh-TW" altLang="en-US" dirty="0" smtClean="0">
                <a:latin typeface="ＭＳ Ｐゴシック" pitchFamily="50" charset="-128"/>
                <a:ea typeface="ＭＳ Ｐゴシック" pitchFamily="50" charset="-128"/>
              </a:rPr>
              <a:t>浅間大神</a:t>
            </a:r>
          </a:p>
          <a:p>
            <a:r>
              <a:rPr lang="zh-TW" altLang="en-US" dirty="0" smtClean="0">
                <a:latin typeface="ＭＳ Ｐゴシック" pitchFamily="50" charset="-128"/>
                <a:ea typeface="ＭＳ Ｐゴシック" pitchFamily="50" charset="-128"/>
              </a:rPr>
              <a:t>●創建</a:t>
            </a:r>
          </a:p>
          <a:p>
            <a:r>
              <a:rPr lang="ja-JP" altLang="en-US" dirty="0" smtClean="0">
                <a:latin typeface="ＭＳ Ｐゴシック" pitchFamily="50" charset="-128"/>
                <a:ea typeface="ＭＳ Ｐゴシック" pitchFamily="50" charset="-128"/>
              </a:rPr>
              <a:t>　</a:t>
            </a:r>
            <a:r>
              <a:rPr lang="zh-TW" altLang="en-US" dirty="0" smtClean="0">
                <a:latin typeface="ＭＳ Ｐゴシック" pitchFamily="50" charset="-128"/>
                <a:ea typeface="ＭＳ Ｐゴシック" pitchFamily="50" charset="-128"/>
              </a:rPr>
              <a:t>伝：垂仁天皇３年（前２７）</a:t>
            </a:r>
            <a:endParaRPr lang="ja-JP" altLang="en-US" dirty="0" smtClean="0">
              <a:latin typeface="ＭＳ Ｐゴシック" pitchFamily="50" charset="-128"/>
              <a:ea typeface="ＭＳ Ｐゴシック" pitchFamily="50" charset="-128"/>
            </a:endParaRPr>
          </a:p>
          <a:p>
            <a:endParaRPr kumimoji="1" lang="ja-JP" altLang="en-US" dirty="0"/>
          </a:p>
        </p:txBody>
      </p:sp>
      <p:pic>
        <p:nvPicPr>
          <p:cNvPr id="5" name="図 4" descr="山宮浅間神社02.jpg"/>
          <p:cNvPicPr>
            <a:picLocks noChangeAspect="1"/>
          </p:cNvPicPr>
          <p:nvPr/>
        </p:nvPicPr>
        <p:blipFill>
          <a:blip r:embed="rId2" cstate="print"/>
          <a:stretch>
            <a:fillRect/>
          </a:stretch>
        </p:blipFill>
        <p:spPr>
          <a:xfrm>
            <a:off x="3707904" y="3068960"/>
            <a:ext cx="5010150" cy="3333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530624" cy="778098"/>
          </a:xfrm>
        </p:spPr>
        <p:txBody>
          <a:bodyPr/>
          <a:lstStyle/>
          <a:p>
            <a:pPr algn="l"/>
            <a:r>
              <a:rPr lang="ja-JP" altLang="en-US" dirty="0" smtClean="0"/>
              <a:t>曽我物語</a:t>
            </a:r>
            <a:endParaRPr kumimoji="1" lang="ja-JP" altLang="en-US" dirty="0"/>
          </a:p>
        </p:txBody>
      </p:sp>
      <p:sp>
        <p:nvSpPr>
          <p:cNvPr id="3" name="コンテンツ プレースホルダ 2"/>
          <p:cNvSpPr>
            <a:spLocks noGrp="1"/>
          </p:cNvSpPr>
          <p:nvPr>
            <p:ph idx="1"/>
          </p:nvPr>
        </p:nvSpPr>
        <p:spPr>
          <a:xfrm>
            <a:off x="467544" y="980728"/>
            <a:ext cx="8229600" cy="316632"/>
          </a:xfrm>
        </p:spPr>
        <p:txBody>
          <a:bodyPr>
            <a:normAutofit lnSpcReduction="10000"/>
          </a:bodyPr>
          <a:lstStyle/>
          <a:p>
            <a:pPr>
              <a:buNone/>
            </a:pPr>
            <a:r>
              <a:rPr lang="en-US" altLang="ja-JP" sz="1600" dirty="0" smtClean="0">
                <a:solidFill>
                  <a:srgbClr val="C00000"/>
                </a:solidFill>
              </a:rPr>
              <a:t>『</a:t>
            </a:r>
            <a:r>
              <a:rPr lang="ja-JP" altLang="en-US" sz="1600" dirty="0" smtClean="0">
                <a:solidFill>
                  <a:srgbClr val="C00000"/>
                </a:solidFill>
              </a:rPr>
              <a:t>曽我物語</a:t>
            </a:r>
            <a:r>
              <a:rPr lang="en-US" altLang="ja-JP" sz="1600" dirty="0" smtClean="0">
                <a:solidFill>
                  <a:srgbClr val="C00000"/>
                </a:solidFill>
              </a:rPr>
              <a:t>』</a:t>
            </a:r>
            <a:r>
              <a:rPr lang="ja-JP" altLang="en-US" sz="1600" dirty="0" smtClean="0">
                <a:solidFill>
                  <a:srgbClr val="C00000"/>
                </a:solidFill>
              </a:rPr>
              <a:t>は、僧侶たちの手による写本として寺院に多く伝えられていることが、興味深い。</a:t>
            </a:r>
          </a:p>
          <a:p>
            <a:endParaRPr kumimoji="1" lang="ja-JP" altLang="en-US" dirty="0"/>
          </a:p>
        </p:txBody>
      </p:sp>
      <p:sp>
        <p:nvSpPr>
          <p:cNvPr id="4" name="テキスト ボックス 3"/>
          <p:cNvSpPr txBox="1"/>
          <p:nvPr/>
        </p:nvSpPr>
        <p:spPr>
          <a:xfrm>
            <a:off x="539552" y="1268760"/>
            <a:ext cx="8136904" cy="5262979"/>
          </a:xfrm>
          <a:prstGeom prst="rect">
            <a:avLst/>
          </a:prstGeom>
          <a:noFill/>
        </p:spPr>
        <p:txBody>
          <a:bodyPr wrap="square" rtlCol="0">
            <a:spAutoFit/>
          </a:bodyPr>
          <a:lstStyle/>
          <a:p>
            <a:r>
              <a:rPr lang="ja-JP" altLang="en-US" sz="1050" dirty="0" smtClean="0"/>
              <a:t>　今からおよそ</a:t>
            </a:r>
            <a:r>
              <a:rPr lang="en-US" altLang="ja-JP" sz="1050" dirty="0" smtClean="0"/>
              <a:t>800</a:t>
            </a:r>
            <a:r>
              <a:rPr lang="ja-JP" altLang="en-US" sz="1050" dirty="0" smtClean="0"/>
              <a:t>年前の建久４年</a:t>
            </a:r>
            <a:r>
              <a:rPr lang="en-US" altLang="ja-JP" sz="1050" dirty="0" smtClean="0"/>
              <a:t>(1193)5</a:t>
            </a:r>
            <a:r>
              <a:rPr lang="ja-JP" altLang="en-US" sz="1050" dirty="0" smtClean="0"/>
              <a:t>月、ここ朝霧高原一帯に開けた草原で、源頼朝による大規模な巻狩が催された。そのとき参加した御家人たちの武勇伝や失敗談などが今日まで伝えられている。</a:t>
            </a:r>
          </a:p>
          <a:p>
            <a:r>
              <a:rPr lang="ja-JP" altLang="en-US" sz="1050" dirty="0" smtClean="0"/>
              <a:t>　その巻狩のおり、５月</a:t>
            </a:r>
            <a:r>
              <a:rPr lang="en-US" altLang="ja-JP" sz="1050" dirty="0" smtClean="0"/>
              <a:t>28</a:t>
            </a:r>
            <a:r>
              <a:rPr lang="ja-JP" altLang="en-US" sz="1050" dirty="0" smtClean="0"/>
              <a:t>日の夜、降りしきる雨のなか工藤祐経の仮屋に押し入った曽我十郎祐成</a:t>
            </a:r>
            <a:r>
              <a:rPr lang="en-US" altLang="ja-JP" sz="1050" dirty="0" smtClean="0"/>
              <a:t>(</a:t>
            </a:r>
            <a:r>
              <a:rPr lang="ja-JP" altLang="en-US" sz="1050" dirty="0" smtClean="0"/>
              <a:t>すけなり</a:t>
            </a:r>
            <a:r>
              <a:rPr lang="en-US" altLang="ja-JP" sz="1050" dirty="0" smtClean="0"/>
              <a:t>)</a:t>
            </a:r>
            <a:r>
              <a:rPr lang="ja-JP" altLang="en-US" sz="1050" dirty="0" err="1" smtClean="0"/>
              <a:t>と曽我五郎時致</a:t>
            </a:r>
            <a:r>
              <a:rPr lang="en-US" altLang="ja-JP" sz="1050" dirty="0" smtClean="0"/>
              <a:t>(</a:t>
            </a:r>
            <a:r>
              <a:rPr lang="ja-JP" altLang="en-US" sz="1050" dirty="0" smtClean="0"/>
              <a:t>ときむね</a:t>
            </a:r>
            <a:r>
              <a:rPr lang="en-US" altLang="ja-JP" sz="1050" dirty="0" smtClean="0"/>
              <a:t>)</a:t>
            </a:r>
            <a:r>
              <a:rPr lang="ja-JP" altLang="en-US" sz="1050" dirty="0" smtClean="0"/>
              <a:t>の兄弟によって、工藤祐経とたまたま同宿していた王藤内が殺戮されるという大事件が起こった。いわゆる「曽我兄弟の仇討ち」といわれる事件である。</a:t>
            </a:r>
          </a:p>
          <a:p>
            <a:r>
              <a:rPr lang="ja-JP" altLang="en-US" sz="1050" dirty="0" smtClean="0"/>
              <a:t>　</a:t>
            </a:r>
            <a:r>
              <a:rPr lang="en-US" altLang="ja-JP" sz="1050" dirty="0" smtClean="0"/>
              <a:t>『</a:t>
            </a:r>
            <a:r>
              <a:rPr lang="ja-JP" altLang="en-US" sz="1050" dirty="0" smtClean="0"/>
              <a:t>吾妻鏡</a:t>
            </a:r>
            <a:r>
              <a:rPr lang="en-US" altLang="ja-JP" sz="1050" dirty="0" smtClean="0"/>
              <a:t>』</a:t>
            </a:r>
            <a:r>
              <a:rPr lang="ja-JP" altLang="en-US" sz="1050" dirty="0" smtClean="0"/>
              <a:t>では「廿八日　癸巳　小雨降る　日中以後曇る　子の剋　故伊東次郎祐親法師が孫子　曽我十郎祐成　同五郎時致　富士野の神野の御旅館に推参致　工藤左衛門尉祐経を殺</a:t>
            </a:r>
            <a:r>
              <a:rPr lang="ja-JP" altLang="en-US" sz="1050" dirty="0" err="1" smtClean="0"/>
              <a:t>毅す</a:t>
            </a:r>
            <a:r>
              <a:rPr lang="ja-JP" altLang="en-US" sz="1050" dirty="0" smtClean="0"/>
              <a:t>」と記している。</a:t>
            </a:r>
          </a:p>
          <a:p>
            <a:r>
              <a:rPr lang="ja-JP" altLang="en-US" sz="1050" dirty="0" smtClean="0"/>
              <a:t>　仇討ちを果たした後、兄の十郎祐成は新田四郎忠常に討たれ、弟の五郎時致は捕らえられ、翌日の５月</a:t>
            </a:r>
            <a:r>
              <a:rPr lang="en-US" altLang="ja-JP" sz="1050" dirty="0" smtClean="0"/>
              <a:t>29</a:t>
            </a:r>
            <a:r>
              <a:rPr lang="ja-JP" altLang="en-US" sz="1050" dirty="0" smtClean="0"/>
              <a:t>日頼朝の尋問を受けたあと処刑されたといわれる。</a:t>
            </a:r>
          </a:p>
          <a:p>
            <a:r>
              <a:rPr lang="ja-JP" altLang="en-US" sz="1050" dirty="0" smtClean="0"/>
              <a:t>　頼朝の目の前で起きた大事件であったことと、若い二人の兄弟が本懐を果たしつつも壮絶な死を遂げたことから、兄弟の供養の意味を込め、また御霊信仰が結びつき、早くから「曽我物語」としで語り伝えられてきた。</a:t>
            </a:r>
          </a:p>
          <a:p>
            <a:r>
              <a:rPr lang="ja-JP" altLang="en-US" sz="1050" dirty="0" smtClean="0"/>
              <a:t>　　</a:t>
            </a:r>
            <a:r>
              <a:rPr lang="en-US" altLang="ja-JP" sz="1050" dirty="0" smtClean="0"/>
              <a:t>『</a:t>
            </a:r>
            <a:r>
              <a:rPr lang="ja-JP" altLang="en-US" sz="1050" dirty="0" smtClean="0"/>
              <a:t>曽我物語</a:t>
            </a:r>
            <a:r>
              <a:rPr lang="en-US" altLang="ja-JP" sz="1050" dirty="0" smtClean="0"/>
              <a:t>』</a:t>
            </a:r>
            <a:r>
              <a:rPr lang="ja-JP" altLang="en-US" sz="1050" dirty="0" smtClean="0"/>
              <a:t>としてまとめられたのは箱根権現・伊豆権現の唱導僧によるといわれている。その後、十巻からなる真名本（漢字のみで書かれたもの）が僧侶たちに</a:t>
            </a:r>
            <a:endParaRPr lang="en-US" altLang="ja-JP" sz="1050" dirty="0" smtClean="0"/>
          </a:p>
          <a:p>
            <a:r>
              <a:rPr lang="ja-JP" altLang="en-US" sz="1050" dirty="0" err="1" smtClean="0"/>
              <a:t>よっで</a:t>
            </a:r>
            <a:r>
              <a:rPr lang="ja-JP" altLang="en-US" sz="1050" dirty="0" smtClean="0"/>
              <a:t>書写されてきた。室町</a:t>
            </a:r>
            <a:endParaRPr lang="en-US" altLang="ja-JP" sz="1050" dirty="0" smtClean="0"/>
          </a:p>
          <a:p>
            <a:r>
              <a:rPr lang="ja-JP" altLang="en-US" sz="1050" dirty="0" smtClean="0"/>
              <a:t>時代中ごろになると仮名本</a:t>
            </a:r>
            <a:endParaRPr lang="en-US" altLang="ja-JP" sz="1050" dirty="0" smtClean="0"/>
          </a:p>
          <a:p>
            <a:r>
              <a:rPr lang="ja-JP" altLang="en-US" sz="1050" dirty="0" smtClean="0"/>
              <a:t>（仮名まじりで書かれている</a:t>
            </a:r>
            <a:endParaRPr lang="en-US" altLang="ja-JP" sz="1050" dirty="0" smtClean="0"/>
          </a:p>
          <a:p>
            <a:r>
              <a:rPr lang="ja-JP" altLang="en-US" sz="1050" dirty="0" smtClean="0"/>
              <a:t>もの）が登場し、広く世に知ら</a:t>
            </a:r>
            <a:endParaRPr lang="en-US" altLang="ja-JP" sz="1050" dirty="0" smtClean="0"/>
          </a:p>
          <a:p>
            <a:r>
              <a:rPr lang="ja-JP" altLang="en-US" sz="1050" dirty="0" smtClean="0"/>
              <a:t>れてきた。</a:t>
            </a:r>
          </a:p>
          <a:p>
            <a:r>
              <a:rPr lang="ja-JP" altLang="en-US" sz="1050" dirty="0" smtClean="0"/>
              <a:t>　現存する最古の</a:t>
            </a:r>
            <a:r>
              <a:rPr lang="en-US" altLang="ja-JP" sz="1050" dirty="0" smtClean="0"/>
              <a:t>『</a:t>
            </a:r>
            <a:r>
              <a:rPr lang="ja-JP" altLang="en-US" sz="1050" dirty="0" smtClean="0"/>
              <a:t>曽我物語</a:t>
            </a:r>
            <a:r>
              <a:rPr lang="en-US" altLang="ja-JP" sz="1050" dirty="0" smtClean="0"/>
              <a:t>』</a:t>
            </a:r>
          </a:p>
          <a:p>
            <a:r>
              <a:rPr lang="ja-JP" altLang="en-US" sz="1050" dirty="0" smtClean="0"/>
              <a:t>（真名本）は千葉県鋸南町の</a:t>
            </a:r>
            <a:endParaRPr lang="en-US" altLang="ja-JP" sz="1050" dirty="0" smtClean="0"/>
          </a:p>
          <a:p>
            <a:r>
              <a:rPr lang="ja-JP" altLang="en-US" sz="1050" dirty="0" smtClean="0"/>
              <a:t>妙本寺本とされ、富士宮市北</a:t>
            </a:r>
            <a:endParaRPr lang="en-US" altLang="ja-JP" sz="1050" dirty="0" smtClean="0"/>
          </a:p>
          <a:p>
            <a:r>
              <a:rPr lang="ja-JP" altLang="en-US" sz="1050" dirty="0" smtClean="0"/>
              <a:t>山本門寺の重須本</a:t>
            </a:r>
            <a:r>
              <a:rPr lang="en-US" altLang="ja-JP" sz="1050" dirty="0" smtClean="0"/>
              <a:t>『</a:t>
            </a:r>
            <a:r>
              <a:rPr lang="ja-JP" altLang="en-US" sz="1050" dirty="0" smtClean="0"/>
              <a:t>曽我物語</a:t>
            </a:r>
            <a:r>
              <a:rPr lang="en-US" altLang="ja-JP" sz="1050" dirty="0" smtClean="0"/>
              <a:t>』</a:t>
            </a:r>
          </a:p>
          <a:p>
            <a:r>
              <a:rPr lang="ja-JP" altLang="en-US" sz="1050" dirty="0" smtClean="0"/>
              <a:t>も戦国時代の天文</a:t>
            </a:r>
            <a:r>
              <a:rPr lang="en-US" altLang="ja-JP" sz="1050" dirty="0" smtClean="0"/>
              <a:t>23</a:t>
            </a:r>
            <a:r>
              <a:rPr lang="ja-JP" altLang="en-US" sz="1050" dirty="0" smtClean="0"/>
              <a:t>年（</a:t>
            </a:r>
            <a:r>
              <a:rPr lang="en-US" altLang="ja-JP" sz="1050" dirty="0" smtClean="0"/>
              <a:t>1554</a:t>
            </a:r>
            <a:r>
              <a:rPr lang="ja-JP" altLang="en-US" sz="1050" dirty="0" smtClean="0"/>
              <a:t>）</a:t>
            </a:r>
            <a:endParaRPr lang="en-US" altLang="ja-JP" sz="1050" dirty="0" smtClean="0"/>
          </a:p>
          <a:p>
            <a:r>
              <a:rPr lang="ja-JP" altLang="en-US" sz="1050" dirty="0" smtClean="0"/>
              <a:t>日蓮宗の僧、日義によって書</a:t>
            </a:r>
            <a:endParaRPr lang="en-US" altLang="ja-JP" sz="1050" dirty="0" smtClean="0"/>
          </a:p>
          <a:p>
            <a:r>
              <a:rPr lang="ja-JP" altLang="en-US" sz="1050" dirty="0" smtClean="0"/>
              <a:t>写された貴重なものである。</a:t>
            </a:r>
            <a:endParaRPr lang="en-US" altLang="ja-JP" sz="1050" dirty="0" smtClean="0"/>
          </a:p>
          <a:p>
            <a:r>
              <a:rPr lang="ja-JP" altLang="en-US" sz="1050" dirty="0" smtClean="0"/>
              <a:t>この本は、静岡県の有形文化</a:t>
            </a:r>
            <a:endParaRPr lang="en-US" altLang="ja-JP" sz="1050" dirty="0" smtClean="0"/>
          </a:p>
          <a:p>
            <a:r>
              <a:rPr lang="ja-JP" altLang="en-US" sz="1050" dirty="0" smtClean="0"/>
              <a:t>財に指定されている。</a:t>
            </a:r>
          </a:p>
          <a:p>
            <a:r>
              <a:rPr lang="ja-JP" altLang="en-US" sz="1050" dirty="0" smtClean="0"/>
              <a:t>　このように</a:t>
            </a:r>
            <a:r>
              <a:rPr lang="en-US" altLang="ja-JP" sz="1050" dirty="0" smtClean="0"/>
              <a:t>『</a:t>
            </a:r>
            <a:r>
              <a:rPr lang="ja-JP" altLang="en-US" sz="1050" dirty="0" smtClean="0"/>
              <a:t>曽我物語</a:t>
            </a:r>
            <a:r>
              <a:rPr lang="en-US" altLang="ja-JP" sz="1050" dirty="0" smtClean="0"/>
              <a:t>』</a:t>
            </a:r>
            <a:r>
              <a:rPr lang="ja-JP" altLang="en-US" sz="1050" dirty="0" smtClean="0"/>
              <a:t>は、</a:t>
            </a:r>
            <a:endParaRPr lang="en-US" altLang="ja-JP" sz="1050" dirty="0" smtClean="0"/>
          </a:p>
          <a:p>
            <a:r>
              <a:rPr lang="ja-JP" altLang="en-US" sz="1050" dirty="0" smtClean="0"/>
              <a:t>僧侶たちの手による写本として</a:t>
            </a:r>
            <a:endParaRPr lang="en-US" altLang="ja-JP" sz="1050" dirty="0" smtClean="0"/>
          </a:p>
          <a:p>
            <a:r>
              <a:rPr lang="ja-JP" altLang="en-US" sz="1050" dirty="0" smtClean="0"/>
              <a:t>寺院に多く伝えられていること</a:t>
            </a:r>
            <a:endParaRPr lang="en-US" altLang="ja-JP" sz="1050" dirty="0" smtClean="0"/>
          </a:p>
          <a:p>
            <a:r>
              <a:rPr lang="ja-JP" altLang="en-US" sz="1050" dirty="0" smtClean="0"/>
              <a:t>が、興味ある特徴のひとつで</a:t>
            </a:r>
            <a:endParaRPr lang="en-US" altLang="ja-JP" sz="1050" dirty="0" smtClean="0"/>
          </a:p>
          <a:p>
            <a:r>
              <a:rPr lang="ja-JP" altLang="en-US" sz="1050" dirty="0" smtClean="0"/>
              <a:t>ある。</a:t>
            </a:r>
            <a:endParaRPr kumimoji="1" lang="ja-JP" altLang="en-US" sz="1050" dirty="0"/>
          </a:p>
        </p:txBody>
      </p:sp>
      <p:pic>
        <p:nvPicPr>
          <p:cNvPr id="7" name="図 6" descr="曽我兄弟夜討十番切之図.jpg"/>
          <p:cNvPicPr>
            <a:picLocks noChangeAspect="1"/>
          </p:cNvPicPr>
          <p:nvPr/>
        </p:nvPicPr>
        <p:blipFill>
          <a:blip r:embed="rId2" cstate="print"/>
          <a:stretch>
            <a:fillRect/>
          </a:stretch>
        </p:blipFill>
        <p:spPr>
          <a:xfrm>
            <a:off x="2392238" y="3140968"/>
            <a:ext cx="6356226" cy="32241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4186808" cy="778098"/>
          </a:xfrm>
        </p:spPr>
        <p:txBody>
          <a:bodyPr/>
          <a:lstStyle/>
          <a:p>
            <a:pPr algn="l"/>
            <a:r>
              <a:rPr kumimoji="1" lang="ja-JP" altLang="en-US" dirty="0" smtClean="0"/>
              <a:t>曽我物語（史跡）</a:t>
            </a:r>
            <a:endParaRPr kumimoji="1" lang="ja-JP" altLang="en-US" dirty="0"/>
          </a:p>
        </p:txBody>
      </p:sp>
      <p:sp>
        <p:nvSpPr>
          <p:cNvPr id="5" name="テキスト ボックス 4"/>
          <p:cNvSpPr txBox="1"/>
          <p:nvPr/>
        </p:nvSpPr>
        <p:spPr>
          <a:xfrm>
            <a:off x="539552" y="1052736"/>
            <a:ext cx="3888432" cy="5472608"/>
          </a:xfrm>
          <a:prstGeom prst="rect">
            <a:avLst/>
          </a:prstGeom>
          <a:noFill/>
        </p:spPr>
        <p:txBody>
          <a:bodyPr wrap="square" rtlCol="0">
            <a:spAutoFit/>
          </a:bodyPr>
          <a:lstStyle/>
          <a:p>
            <a:r>
              <a:rPr lang="ja-JP" altLang="en-US" sz="1100" dirty="0" smtClean="0"/>
              <a:t>●音止の滝</a:t>
            </a:r>
          </a:p>
          <a:p>
            <a:r>
              <a:rPr lang="ja-JP" altLang="en-US" sz="1100" dirty="0" smtClean="0"/>
              <a:t>　曽我兄弟がこの滝の近くの岩陰で討ち入りの相談をしたとき、滝の轟音に声がかき消され、相談が進まなかった。兄弟が「心なしの滝よ、我ら兄弟の辛苦を知らざるか。」となげくと、兄弟の一念が通じたのか滝の音がぴたりと止まった。討ち入りの相談が済むと滝は元のように轟音を響かせた。これ以来、この滝を「音止の滝」と呼ぶようになった。</a:t>
            </a:r>
          </a:p>
          <a:p>
            <a:endParaRPr lang="ja-JP" altLang="en-US" sz="1100" dirty="0" smtClean="0"/>
          </a:p>
          <a:p>
            <a:r>
              <a:rPr lang="ja-JP" altLang="en-US" sz="1100" dirty="0" smtClean="0"/>
              <a:t>●曽我兄弟の隠れ岩</a:t>
            </a:r>
          </a:p>
          <a:p>
            <a:r>
              <a:rPr lang="ja-JP" altLang="en-US" sz="1100" dirty="0" smtClean="0"/>
              <a:t>　建久４年</a:t>
            </a:r>
            <a:r>
              <a:rPr lang="en-US" altLang="ja-JP" sz="1100" dirty="0" smtClean="0"/>
              <a:t>(1193)</a:t>
            </a:r>
            <a:r>
              <a:rPr lang="ja-JP" altLang="en-US" sz="1100" dirty="0" smtClean="0"/>
              <a:t>５月</a:t>
            </a:r>
            <a:r>
              <a:rPr lang="en-US" altLang="ja-JP" sz="1100" dirty="0" smtClean="0"/>
              <a:t>28</a:t>
            </a:r>
            <a:r>
              <a:rPr lang="ja-JP" altLang="en-US" sz="1100" dirty="0" smtClean="0"/>
              <a:t>日の宵、曽我兄弟がこの岩陰に潜み仇討ちの機会を伺いながら密談した場所と言われる。ここより東方にあった、工藤の陣屋を偵察した様子が</a:t>
            </a:r>
            <a:r>
              <a:rPr lang="en-US" altLang="ja-JP" sz="1100" dirty="0" smtClean="0"/>
              <a:t>『</a:t>
            </a:r>
            <a:r>
              <a:rPr lang="ja-JP" altLang="en-US" sz="1100" dirty="0" smtClean="0"/>
              <a:t>曽我物語</a:t>
            </a:r>
            <a:r>
              <a:rPr lang="en-US" altLang="ja-JP" sz="1100" dirty="0" smtClean="0"/>
              <a:t>』</a:t>
            </a:r>
            <a:r>
              <a:rPr lang="ja-JP" altLang="en-US" sz="1100" dirty="0" smtClean="0"/>
              <a:t>に記されている。</a:t>
            </a:r>
          </a:p>
          <a:p>
            <a:endParaRPr lang="ja-JP" altLang="en-US" sz="1100" dirty="0" smtClean="0"/>
          </a:p>
          <a:p>
            <a:r>
              <a:rPr lang="ja-JP" altLang="en-US" sz="1100" dirty="0" smtClean="0"/>
              <a:t>●工藤祐経の墓</a:t>
            </a:r>
          </a:p>
          <a:p>
            <a:r>
              <a:rPr lang="ja-JP" altLang="en-US" sz="1100" dirty="0" smtClean="0"/>
              <a:t>　曽我の隠れ岩から約</a:t>
            </a:r>
            <a:r>
              <a:rPr lang="en-US" altLang="ja-JP" sz="1100" dirty="0" smtClean="0"/>
              <a:t>100m</a:t>
            </a:r>
            <a:r>
              <a:rPr lang="ja-JP" altLang="en-US" sz="1100" dirty="0" err="1" smtClean="0"/>
              <a:t>ほど</a:t>
            </a:r>
            <a:r>
              <a:rPr lang="ja-JP" altLang="en-US" sz="1100" dirty="0" smtClean="0"/>
              <a:t>東に、曽我兄弟に討たれた工藤祐経の墓がある。この付近に、当時工藤祐経の陣屋が置かれていたと言われている。</a:t>
            </a:r>
          </a:p>
          <a:p>
            <a:endParaRPr lang="ja-JP" altLang="en-US" sz="1100" dirty="0" smtClean="0"/>
          </a:p>
          <a:p>
            <a:r>
              <a:rPr lang="ja-JP" altLang="en-US" sz="1100" dirty="0" smtClean="0"/>
              <a:t>●曽我八幡宮</a:t>
            </a:r>
          </a:p>
          <a:p>
            <a:r>
              <a:rPr lang="ja-JP" altLang="en-US" sz="1100" dirty="0" smtClean="0"/>
              <a:t>　主祭神は応神天皇で、神殿には応神天皇の騎馬像（文覚作）を中心に、両脇に曽我兄弟と虎御前の木像（丹波法眼作）が祀られている。</a:t>
            </a:r>
          </a:p>
          <a:p>
            <a:r>
              <a:rPr lang="ja-JP" altLang="en-US" sz="1100" dirty="0" smtClean="0"/>
              <a:t>建久８年</a:t>
            </a:r>
            <a:r>
              <a:rPr lang="en-US" altLang="ja-JP" sz="1100" dirty="0" smtClean="0"/>
              <a:t>(1197)</a:t>
            </a:r>
            <a:r>
              <a:rPr lang="ja-JP" altLang="en-US" sz="1100" dirty="0" smtClean="0"/>
              <a:t>に源頼朝が曽我兄弟の孝心に感じ、兄弟の英魂を祀るよう畠山重忠に命じたと言われている。</a:t>
            </a:r>
          </a:p>
          <a:p>
            <a:r>
              <a:rPr lang="ja-JP" altLang="en-US" sz="1100" dirty="0" smtClean="0"/>
              <a:t>社殿は新田四郎忠常の陣屋の近く、十郎祐成が討たれた地に建立したと伝えている。</a:t>
            </a:r>
          </a:p>
          <a:p>
            <a:endParaRPr lang="ja-JP" altLang="en-US" sz="1100" dirty="0" smtClean="0"/>
          </a:p>
          <a:p>
            <a:r>
              <a:rPr lang="ja-JP" altLang="en-US" sz="1100" dirty="0" smtClean="0"/>
              <a:t>●曽我兄弟の霊地</a:t>
            </a:r>
          </a:p>
          <a:p>
            <a:r>
              <a:rPr lang="ja-JP" altLang="en-US" sz="1100" dirty="0" smtClean="0"/>
              <a:t>　曽我八幡宮の</a:t>
            </a:r>
            <a:r>
              <a:rPr lang="en-US" altLang="ja-JP" sz="1100" dirty="0" smtClean="0"/>
              <a:t>200m</a:t>
            </a:r>
            <a:r>
              <a:rPr lang="ja-JP" altLang="en-US" sz="1100" dirty="0" err="1" smtClean="0"/>
              <a:t>ほど</a:t>
            </a:r>
            <a:r>
              <a:rPr lang="ja-JP" altLang="en-US" sz="1100" dirty="0" smtClean="0"/>
              <a:t>東側の小高い丘の上に、兄弟の墓がある。この近くで、兄十郎祐成が新田四郎忠常に</a:t>
            </a:r>
            <a:r>
              <a:rPr lang="ja-JP" altLang="en-US" sz="1100" dirty="0" err="1" smtClean="0"/>
              <a:t>討たれた言われ、</a:t>
            </a:r>
            <a:r>
              <a:rPr lang="ja-JP" altLang="en-US" sz="1100" dirty="0" smtClean="0"/>
              <a:t>忠常の陣屋もこの付近にあったと言われている。</a:t>
            </a:r>
            <a:endParaRPr kumimoji="1" lang="ja-JP" altLang="en-US" sz="1100" dirty="0"/>
          </a:p>
        </p:txBody>
      </p:sp>
      <p:pic>
        <p:nvPicPr>
          <p:cNvPr id="7" name="図 6" descr="曽我物語史跡マップ.gif"/>
          <p:cNvPicPr>
            <a:picLocks noChangeAspect="1"/>
          </p:cNvPicPr>
          <p:nvPr/>
        </p:nvPicPr>
        <p:blipFill>
          <a:blip r:embed="rId2" cstate="print"/>
          <a:stretch>
            <a:fillRect/>
          </a:stretch>
        </p:blipFill>
        <p:spPr>
          <a:xfrm>
            <a:off x="4474604" y="315416"/>
            <a:ext cx="4273860" cy="62283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166</Words>
  <Application>Microsoft Office PowerPoint</Application>
  <PresentationFormat>画面に合わせる (4:3)</PresentationFormat>
  <Paragraphs>100</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江戸勉強会富士初夢編</vt:lpstr>
      <vt:lpstr>薩埵峠（さったとうげ）</vt:lpstr>
      <vt:lpstr>国貞と広重の比較</vt:lpstr>
      <vt:lpstr>富士山本宮浅間大社</vt:lpstr>
      <vt:lpstr>山宮浅間神社</vt:lpstr>
      <vt:lpstr>曽我物語</vt:lpstr>
      <vt:lpstr>曽我物語（史跡）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薩埵峠（さったとうげ）</dc:title>
  <dc:creator>M.Takahashi</dc:creator>
  <cp:lastModifiedBy>M.Takahashi</cp:lastModifiedBy>
  <cp:revision>38</cp:revision>
  <dcterms:created xsi:type="dcterms:W3CDTF">2012-01-05T04:26:00Z</dcterms:created>
  <dcterms:modified xsi:type="dcterms:W3CDTF">2012-01-17T07:36:41Z</dcterms:modified>
</cp:coreProperties>
</file>